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8"/>
  </p:handoutMasterIdLst>
  <p:sldIdLst>
    <p:sldId id="340" r:id="rId2"/>
    <p:sldId id="256" r:id="rId3"/>
    <p:sldId id="288" r:id="rId4"/>
    <p:sldId id="268" r:id="rId5"/>
    <p:sldId id="345" r:id="rId6"/>
    <p:sldId id="300" r:id="rId7"/>
    <p:sldId id="272" r:id="rId8"/>
    <p:sldId id="333" r:id="rId9"/>
    <p:sldId id="317" r:id="rId10"/>
    <p:sldId id="264" r:id="rId11"/>
    <p:sldId id="306" r:id="rId12"/>
    <p:sldId id="307" r:id="rId13"/>
    <p:sldId id="308" r:id="rId14"/>
    <p:sldId id="279" r:id="rId15"/>
    <p:sldId id="270" r:id="rId16"/>
    <p:sldId id="277" r:id="rId17"/>
    <p:sldId id="332" r:id="rId18"/>
    <p:sldId id="289" r:id="rId19"/>
    <p:sldId id="301" r:id="rId20"/>
    <p:sldId id="303" r:id="rId21"/>
    <p:sldId id="305" r:id="rId22"/>
    <p:sldId id="265" r:id="rId23"/>
    <p:sldId id="263" r:id="rId24"/>
    <p:sldId id="336" r:id="rId25"/>
    <p:sldId id="266" r:id="rId26"/>
    <p:sldId id="334" r:id="rId27"/>
    <p:sldId id="335" r:id="rId28"/>
    <p:sldId id="258" r:id="rId29"/>
    <p:sldId id="318" r:id="rId30"/>
    <p:sldId id="319" r:id="rId31"/>
    <p:sldId id="320" r:id="rId32"/>
    <p:sldId id="321" r:id="rId33"/>
    <p:sldId id="322" r:id="rId34"/>
    <p:sldId id="323" r:id="rId35"/>
    <p:sldId id="324" r:id="rId36"/>
    <p:sldId id="262" r:id="rId37"/>
    <p:sldId id="309" r:id="rId38"/>
    <p:sldId id="278" r:id="rId39"/>
    <p:sldId id="337" r:id="rId40"/>
    <p:sldId id="285" r:id="rId41"/>
    <p:sldId id="286" r:id="rId42"/>
    <p:sldId id="287" r:id="rId43"/>
    <p:sldId id="274" r:id="rId44"/>
    <p:sldId id="259" r:id="rId45"/>
    <p:sldId id="294" r:id="rId46"/>
    <p:sldId id="260" r:id="rId47"/>
    <p:sldId id="261" r:id="rId48"/>
    <p:sldId id="283" r:id="rId49"/>
    <p:sldId id="271" r:id="rId50"/>
    <p:sldId id="296" r:id="rId51"/>
    <p:sldId id="281" r:id="rId52"/>
    <p:sldId id="282" r:id="rId53"/>
    <p:sldId id="280" r:id="rId54"/>
    <p:sldId id="284" r:id="rId55"/>
    <p:sldId id="292" r:id="rId56"/>
    <p:sldId id="311" r:id="rId57"/>
    <p:sldId id="312" r:id="rId58"/>
    <p:sldId id="313" r:id="rId59"/>
    <p:sldId id="314" r:id="rId60"/>
    <p:sldId id="315" r:id="rId61"/>
    <p:sldId id="316" r:id="rId62"/>
    <p:sldId id="325" r:id="rId63"/>
    <p:sldId id="327" r:id="rId64"/>
    <p:sldId id="328" r:id="rId65"/>
    <p:sldId id="326" r:id="rId66"/>
    <p:sldId id="330" r:id="rId6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Thomson" initials="KT" lastIdx="0" clrIdx="0">
    <p:extLst>
      <p:ext uri="{19B8F6BF-5375-455C-9EA6-DF929625EA0E}">
        <p15:presenceInfo xmlns:p15="http://schemas.microsoft.com/office/powerpoint/2012/main" userId="S-1-5-21-955541410-630472948-794563710-266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p:cViewPr varScale="1">
        <p:scale>
          <a:sx n="104" d="100"/>
          <a:sy n="104" d="100"/>
        </p:scale>
        <p:origin x="552" y="10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0282202C-9BBE-488B-A552-2B9EE8148549}" type="datetimeFigureOut">
              <a:rPr lang="en-US" smtClean="0"/>
              <a:t>5/16/2023</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2441A193-E8D7-44B6-965A-B9C876C0ED27}" type="slidenum">
              <a:rPr lang="en-US" smtClean="0"/>
              <a:t>‹#›</a:t>
            </a:fld>
            <a:endParaRPr lang="en-US"/>
          </a:p>
        </p:txBody>
      </p:sp>
    </p:spTree>
    <p:extLst>
      <p:ext uri="{BB962C8B-B14F-4D97-AF65-F5344CB8AC3E}">
        <p14:creationId xmlns:p14="http://schemas.microsoft.com/office/powerpoint/2010/main" val="29423046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1524000"/>
          </a:xfrm>
          <a:prstGeom prst="rect">
            <a:avLst/>
          </a:prstGeom>
          <a:blipFill>
            <a:blip r:embed="rId2" cstate="prin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FD3B46-0DDB-41A1-9BC5-BEBD6DF1405C}"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48A54-D5BC-4149-A9CA-198654A0D0CF}" type="slidenum">
              <a:rPr lang="en-US" smtClean="0"/>
              <a:t>‹#›</a:t>
            </a:fld>
            <a:endParaRPr lang="en-US"/>
          </a:p>
        </p:txBody>
      </p:sp>
      <p:pic>
        <p:nvPicPr>
          <p:cNvPr id="9" name="Picture 8" descr="CMUlogo_Horizontal.jpg"/>
          <p:cNvPicPr>
            <a:picLocks noChangeAspect="1"/>
          </p:cNvPicPr>
          <p:nvPr userDrawn="1"/>
        </p:nvPicPr>
        <p:blipFill>
          <a:blip r:embed="rId3" cstate="print">
            <a:clrChange>
              <a:clrFrom>
                <a:srgbClr val="FDFDFD"/>
              </a:clrFrom>
              <a:clrTo>
                <a:srgbClr val="FDFDFD">
                  <a:alpha val="0"/>
                </a:srgbClr>
              </a:clrTo>
            </a:clrChange>
          </a:blip>
          <a:stretch>
            <a:fillRect/>
          </a:stretch>
        </p:blipFill>
        <p:spPr>
          <a:xfrm>
            <a:off x="1981200" y="457200"/>
            <a:ext cx="5032248" cy="789432"/>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FD3B46-0DDB-41A1-9BC5-BEBD6DF1405C}"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48A54-D5BC-4149-A9CA-198654A0D0C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FD3B46-0DDB-41A1-9BC5-BEBD6DF1405C}"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48A54-D5BC-4149-A9CA-198654A0D0C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FD3B46-0DDB-41A1-9BC5-BEBD6DF1405C}"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48A54-D5BC-4149-A9CA-198654A0D0CF}" type="slidenum">
              <a:rPr lang="en-US" smtClean="0"/>
              <a:t>‹#›</a:t>
            </a:fld>
            <a:endParaRPr lang="en-US"/>
          </a:p>
        </p:txBody>
      </p:sp>
      <p:pic>
        <p:nvPicPr>
          <p:cNvPr id="7" name="Picture 6" descr="CMU-large.jpg"/>
          <p:cNvPicPr>
            <a:picLocks noChangeAspect="1"/>
          </p:cNvPicPr>
          <p:nvPr userDrawn="1"/>
        </p:nvPicPr>
        <p:blipFill>
          <a:blip r:embed="rId2" cstate="print">
            <a:clrChange>
              <a:clrFrom>
                <a:srgbClr val="FDFDFD"/>
              </a:clrFrom>
              <a:clrTo>
                <a:srgbClr val="FDFDFD">
                  <a:alpha val="0"/>
                </a:srgbClr>
              </a:clrTo>
            </a:clrChange>
          </a:blip>
          <a:stretch>
            <a:fillRect/>
          </a:stretch>
        </p:blipFill>
        <p:spPr>
          <a:xfrm>
            <a:off x="7556182" y="6019800"/>
            <a:ext cx="1386459" cy="640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FD3B46-0DDB-41A1-9BC5-BEBD6DF1405C}" type="datetimeFigureOut">
              <a:rPr lang="en-US" smtClean="0"/>
              <a:t>5/16/2023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E48A54-D5BC-4149-A9CA-198654A0D0CF}" type="slidenum">
              <a:rPr lang="en-US" smtClean="0"/>
              <a:t>‹#›</a:t>
            </a:fld>
            <a:endParaRPr lang="en-US"/>
          </a:p>
        </p:txBody>
      </p:sp>
      <p:sp>
        <p:nvSpPr>
          <p:cNvPr id="8" name="Rectangle 7"/>
          <p:cNvSpPr/>
          <p:nvPr userDrawn="1"/>
        </p:nvSpPr>
        <p:spPr>
          <a:xfrm>
            <a:off x="0" y="0"/>
            <a:ext cx="9144000" cy="1524000"/>
          </a:xfrm>
          <a:prstGeom prst="rect">
            <a:avLst/>
          </a:prstGeom>
          <a:blipFill>
            <a:blip r:embed="rId2" cstate="prin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9" name="Picture 8" descr="CMUlogo_Horizontal.jpg"/>
          <p:cNvPicPr>
            <a:picLocks noChangeAspect="1"/>
          </p:cNvPicPr>
          <p:nvPr userDrawn="1"/>
        </p:nvPicPr>
        <p:blipFill>
          <a:blip r:embed="rId3" cstate="print">
            <a:clrChange>
              <a:clrFrom>
                <a:srgbClr val="FDFDFD"/>
              </a:clrFrom>
              <a:clrTo>
                <a:srgbClr val="FDFDFD">
                  <a:alpha val="0"/>
                </a:srgbClr>
              </a:clrTo>
            </a:clrChange>
          </a:blip>
          <a:stretch>
            <a:fillRect/>
          </a:stretch>
        </p:blipFill>
        <p:spPr>
          <a:xfrm>
            <a:off x="1981200" y="457200"/>
            <a:ext cx="5032248" cy="7894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FD3B46-0DDB-41A1-9BC5-BEBD6DF1405C}"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48A54-D5BC-4149-A9CA-198654A0D0CF}" type="slidenum">
              <a:rPr lang="en-US" smtClean="0"/>
              <a:t>‹#›</a:t>
            </a:fld>
            <a:endParaRPr lang="en-US"/>
          </a:p>
        </p:txBody>
      </p:sp>
      <p:pic>
        <p:nvPicPr>
          <p:cNvPr id="8" name="Picture 7" descr="CMU-large.jpg"/>
          <p:cNvPicPr>
            <a:picLocks noChangeAspect="1"/>
          </p:cNvPicPr>
          <p:nvPr userDrawn="1"/>
        </p:nvPicPr>
        <p:blipFill>
          <a:blip r:embed="rId2" cstate="print">
            <a:clrChange>
              <a:clrFrom>
                <a:srgbClr val="FDFDFD"/>
              </a:clrFrom>
              <a:clrTo>
                <a:srgbClr val="FDFDFD">
                  <a:alpha val="0"/>
                </a:srgbClr>
              </a:clrTo>
            </a:clrChange>
          </a:blip>
          <a:stretch>
            <a:fillRect/>
          </a:stretch>
        </p:blipFill>
        <p:spPr>
          <a:xfrm>
            <a:off x="7556182" y="6019800"/>
            <a:ext cx="1386459" cy="640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FD3B46-0DDB-41A1-9BC5-BEBD6DF1405C}" type="datetimeFigureOut">
              <a:rPr lang="en-US" smtClean="0"/>
              <a:t>5/16/2023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E48A54-D5BC-4149-A9CA-198654A0D0CF}" type="slidenum">
              <a:rPr lang="en-US" smtClean="0"/>
              <a:t>‹#›</a:t>
            </a:fld>
            <a:endParaRPr lang="en-US"/>
          </a:p>
        </p:txBody>
      </p:sp>
      <p:pic>
        <p:nvPicPr>
          <p:cNvPr id="10" name="Picture 9" descr="CMU-large.jpg"/>
          <p:cNvPicPr>
            <a:picLocks noChangeAspect="1"/>
          </p:cNvPicPr>
          <p:nvPr userDrawn="1"/>
        </p:nvPicPr>
        <p:blipFill>
          <a:blip r:embed="rId2" cstate="print">
            <a:clrChange>
              <a:clrFrom>
                <a:srgbClr val="FDFDFD"/>
              </a:clrFrom>
              <a:clrTo>
                <a:srgbClr val="FDFDFD">
                  <a:alpha val="0"/>
                </a:srgbClr>
              </a:clrTo>
            </a:clrChange>
          </a:blip>
          <a:stretch>
            <a:fillRect/>
          </a:stretch>
        </p:blipFill>
        <p:spPr>
          <a:xfrm>
            <a:off x="7556182" y="6019800"/>
            <a:ext cx="1386459" cy="640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FD3B46-0DDB-41A1-9BC5-BEBD6DF1405C}" type="datetimeFigureOut">
              <a:rPr lang="en-US" smtClean="0"/>
              <a:t>5/16/2023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E48A54-D5BC-4149-A9CA-198654A0D0CF}" type="slidenum">
              <a:rPr lang="en-US" smtClean="0"/>
              <a:t>‹#›</a:t>
            </a:fld>
            <a:endParaRPr lang="en-US"/>
          </a:p>
        </p:txBody>
      </p:sp>
      <p:pic>
        <p:nvPicPr>
          <p:cNvPr id="6" name="Picture 5" descr="CMU-large.jpg"/>
          <p:cNvPicPr>
            <a:picLocks noChangeAspect="1"/>
          </p:cNvPicPr>
          <p:nvPr userDrawn="1"/>
        </p:nvPicPr>
        <p:blipFill>
          <a:blip r:embed="rId2" cstate="print">
            <a:clrChange>
              <a:clrFrom>
                <a:srgbClr val="FDFDFD"/>
              </a:clrFrom>
              <a:clrTo>
                <a:srgbClr val="FDFDFD">
                  <a:alpha val="0"/>
                </a:srgbClr>
              </a:clrTo>
            </a:clrChange>
          </a:blip>
          <a:stretch>
            <a:fillRect/>
          </a:stretch>
        </p:blipFill>
        <p:spPr>
          <a:xfrm>
            <a:off x="7556182" y="6019800"/>
            <a:ext cx="1386459" cy="640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D3B46-0DDB-41A1-9BC5-BEBD6DF1405C}" type="datetimeFigureOut">
              <a:rPr lang="en-US" smtClean="0"/>
              <a:t>5/16/2023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E48A54-D5BC-4149-A9CA-198654A0D0CF}" type="slidenum">
              <a:rPr lang="en-US" smtClean="0"/>
              <a:t>‹#›</a:t>
            </a:fld>
            <a:endParaRPr lang="en-US"/>
          </a:p>
        </p:txBody>
      </p:sp>
      <p:pic>
        <p:nvPicPr>
          <p:cNvPr id="5" name="Picture 4" descr="CMU-large.jpg"/>
          <p:cNvPicPr>
            <a:picLocks noChangeAspect="1"/>
          </p:cNvPicPr>
          <p:nvPr userDrawn="1"/>
        </p:nvPicPr>
        <p:blipFill>
          <a:blip r:embed="rId2" cstate="print">
            <a:clrChange>
              <a:clrFrom>
                <a:srgbClr val="FDFDFD"/>
              </a:clrFrom>
              <a:clrTo>
                <a:srgbClr val="FDFDFD">
                  <a:alpha val="0"/>
                </a:srgbClr>
              </a:clrTo>
            </a:clrChange>
          </a:blip>
          <a:stretch>
            <a:fillRect/>
          </a:stretch>
        </p:blipFill>
        <p:spPr>
          <a:xfrm>
            <a:off x="7556182" y="6019800"/>
            <a:ext cx="1386459" cy="640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FD3B46-0DDB-41A1-9BC5-BEBD6DF1405C}"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48A54-D5BC-4149-A9CA-198654A0D0CF}" type="slidenum">
              <a:rPr lang="en-US" smtClean="0"/>
              <a:t>‹#›</a:t>
            </a:fld>
            <a:endParaRPr lang="en-US"/>
          </a:p>
        </p:txBody>
      </p:sp>
      <p:pic>
        <p:nvPicPr>
          <p:cNvPr id="8" name="Picture 7" descr="CMU-large.jpg"/>
          <p:cNvPicPr>
            <a:picLocks noChangeAspect="1"/>
          </p:cNvPicPr>
          <p:nvPr userDrawn="1"/>
        </p:nvPicPr>
        <p:blipFill>
          <a:blip r:embed="rId2" cstate="print">
            <a:clrChange>
              <a:clrFrom>
                <a:srgbClr val="FDFDFD"/>
              </a:clrFrom>
              <a:clrTo>
                <a:srgbClr val="FDFDFD">
                  <a:alpha val="0"/>
                </a:srgbClr>
              </a:clrTo>
            </a:clrChange>
          </a:blip>
          <a:stretch>
            <a:fillRect/>
          </a:stretch>
        </p:blipFill>
        <p:spPr>
          <a:xfrm>
            <a:off x="7556182" y="6019800"/>
            <a:ext cx="1386459" cy="640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FD3B46-0DDB-41A1-9BC5-BEBD6DF1405C}" type="datetimeFigureOut">
              <a:rPr lang="en-US" smtClean="0"/>
              <a:t>5/16/2023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E48A54-D5BC-4149-A9CA-198654A0D0CF}" type="slidenum">
              <a:rPr lang="en-US" smtClean="0"/>
              <a:t>‹#›</a:t>
            </a:fld>
            <a:endParaRPr lang="en-US"/>
          </a:p>
        </p:txBody>
      </p:sp>
      <p:pic>
        <p:nvPicPr>
          <p:cNvPr id="8" name="Picture 7" descr="CMU-large.jpg"/>
          <p:cNvPicPr>
            <a:picLocks noChangeAspect="1"/>
          </p:cNvPicPr>
          <p:nvPr userDrawn="1"/>
        </p:nvPicPr>
        <p:blipFill>
          <a:blip r:embed="rId2" cstate="print">
            <a:clrChange>
              <a:clrFrom>
                <a:srgbClr val="FDFDFD"/>
              </a:clrFrom>
              <a:clrTo>
                <a:srgbClr val="FDFDFD">
                  <a:alpha val="0"/>
                </a:srgbClr>
              </a:clrTo>
            </a:clrChange>
          </a:blip>
          <a:stretch>
            <a:fillRect/>
          </a:stretch>
        </p:blipFill>
        <p:spPr>
          <a:xfrm>
            <a:off x="7556182" y="6019800"/>
            <a:ext cx="1386459" cy="640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80000"/>
                <a:satMod val="300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FD3B46-0DDB-41A1-9BC5-BEBD6DF1405C}" type="datetimeFigureOut">
              <a:rPr lang="en-US" smtClean="0"/>
              <a:t>5/16/2023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E48A54-D5BC-4149-A9CA-198654A0D0C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1D72F"/>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1D72F"/>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entralmethodist.edu/about/offices/safety/_docs/asr18/2%202018%20CMU-CGESASR.pdf" TargetMode="External"/><Relationship Id="rId2" Type="http://schemas.openxmlformats.org/officeDocument/2006/relationships/hyperlink" Target="http://www.centralmethodist.edu/safety/index.php" TargetMode="External"/><Relationship Id="rId1" Type="http://schemas.openxmlformats.org/officeDocument/2006/relationships/slideLayout" Target="../slideLayouts/slideLayout2.xml"/><Relationship Id="rId4" Type="http://schemas.openxmlformats.org/officeDocument/2006/relationships/hyperlink" Target="https://clas-catalog.centralmethodist.edu/info/University%20Policies.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entralmethodist.edu/about/offices/technology-services/user-agreement.php" TargetMode="External"/><Relationship Id="rId2" Type="http://schemas.openxmlformats.org/officeDocument/2006/relationships/hyperlink" Target="mailto:helpdesk@centralmethodist.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centralmethodist.edu/about/faculty-staff/faculty-staff-parking.ph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centralmethodist.university-tour.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140454.tcplusondemand.com/app/webclock/#/EmployeeLogOn/140454/1" TargetMode="External"/><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centralmethodist.edu/about/offices/human-resources/benefits.ph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entralmethodist.edu/student-life/services-and-resources/coronavirus-faqs.php" TargetMode="External"/><Relationship Id="rId2" Type="http://schemas.openxmlformats.org/officeDocument/2006/relationships/hyperlink" Target="https://centralmethodist.edu/student-life/services-and-resources/coronavirus-updates.ph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32.xml"/><Relationship Id="rId7" Type="http://schemas.openxmlformats.org/officeDocument/2006/relationships/slide" Target="slide35.xml"/><Relationship Id="rId2" Type="http://schemas.openxmlformats.org/officeDocument/2006/relationships/hyperlink" Target="mailto:hr@centralmethodist.edu" TargetMode="Externa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hyperlink" Target="https://www.centralmethodist.edu/about/offices/human-resources/_docs/createTIAA.pdf" TargetMode="External"/><Relationship Id="rId5" Type="http://schemas.openxmlformats.org/officeDocument/2006/relationships/slide" Target="slide29.xml"/><Relationship Id="rId10" Type="http://schemas.openxmlformats.org/officeDocument/2006/relationships/image" Target="../media/image18.jpg"/><Relationship Id="rId4" Type="http://schemas.openxmlformats.org/officeDocument/2006/relationships/slide" Target="slide34.xml"/><Relationship Id="rId9" Type="http://schemas.openxmlformats.org/officeDocument/2006/relationships/slide" Target="slide3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s://www.centralmethodist.edu/about/offices/human-resources/_docs/Federal-W-4.pdf" TargetMode="External"/><Relationship Id="rId5" Type="http://schemas.openxmlformats.org/officeDocument/2006/relationships/slide" Target="slide28.x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slide" Target="slide28.xml"/><Relationship Id="rId5" Type="http://schemas.openxmlformats.org/officeDocument/2006/relationships/hyperlink" Target="https://www.centralmethodist.edu/about/offices/human-resources/_docs/MO-W-4.pdf" TargetMode="Externa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slide" Target="slide28.xml"/><Relationship Id="rId5" Type="http://schemas.openxmlformats.org/officeDocument/2006/relationships/hyperlink" Target="https://www.centralmethodist.edu/about/offices/human-resources/_docs/ACHAgreement.pdf" TargetMode="External"/><Relationship Id="rId4" Type="http://schemas.openxmlformats.org/officeDocument/2006/relationships/image" Target="../media/image2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slide" Target="slide28.xml"/><Relationship Id="rId5" Type="http://schemas.openxmlformats.org/officeDocument/2006/relationships/hyperlink" Target="https://www.centralmethodist.edu/about/offices/human-resources/_docs/PersonalDataSheet.pdf" TargetMode="External"/><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slide" Target="slide28.xml"/><Relationship Id="rId5" Type="http://schemas.openxmlformats.org/officeDocument/2006/relationships/hyperlink" Target="https://www.centralmethodist.edu/about/offices/human-resources/_docs/SalaryReductionAgreement.pdf" TargetMode="External"/><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8" Type="http://schemas.openxmlformats.org/officeDocument/2006/relationships/hyperlink" Target="https://www.uscis.gov/i-9" TargetMode="External"/><Relationship Id="rId3" Type="http://schemas.openxmlformats.org/officeDocument/2006/relationships/oleObject" Target="../embeddings/oleObject6.bin"/><Relationship Id="rId7" Type="http://schemas.openxmlformats.org/officeDocument/2006/relationships/slide" Target="slide28.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5.emf"/><Relationship Id="rId5" Type="http://schemas.openxmlformats.org/officeDocument/2006/relationships/oleObject" Target="../embeddings/oleObject7.bin"/><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hyperlink" Target="https://www.centralmethodist.edu/about/offices/human-resources/_docs/TuberculosisRiskAssessment.pdf" TargetMode="External"/><Relationship Id="rId5" Type="http://schemas.openxmlformats.org/officeDocument/2006/relationships/slide" Target="slide28.xml"/><Relationship Id="rId4" Type="http://schemas.openxmlformats.org/officeDocument/2006/relationships/image" Target="../media/image26.emf"/></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printing@Centralmethodist.edu" TargetMode="External"/><Relationship Id="rId2" Type="http://schemas.openxmlformats.org/officeDocument/2006/relationships/hyperlink" Target="mailto:jwaner@centralmethodist.edu"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operations@centralmethodist.edu"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www.centralmethodist.edu/"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www.myameriflex.com/" TargetMode="External"/><Relationship Id="rId3" Type="http://schemas.openxmlformats.org/officeDocument/2006/relationships/slide" Target="slide62.xml"/><Relationship Id="rId7" Type="http://schemas.openxmlformats.org/officeDocument/2006/relationships/slide" Target="slide66.xml"/><Relationship Id="rId2" Type="http://schemas.openxmlformats.org/officeDocument/2006/relationships/hyperlink" Target="https://centralmethodist.edu/about/offices/human-resources/_docs/BenefitSummary.pdf" TargetMode="External"/><Relationship Id="rId1" Type="http://schemas.openxmlformats.org/officeDocument/2006/relationships/slideLayout" Target="../slideLayouts/slideLayout2.xml"/><Relationship Id="rId6" Type="http://schemas.openxmlformats.org/officeDocument/2006/relationships/hyperlink" Target="https://www.centralmethodist.edu/about/offices/human-resources/_docs/OptLifeSummary.pdf" TargetMode="External"/><Relationship Id="rId11" Type="http://schemas.openxmlformats.org/officeDocument/2006/relationships/hyperlink" Target="https://www.centralmethodist.edu/about/offices/human-resources/_docs/EmployeeApplication-Delta.pdf" TargetMode="External"/><Relationship Id="rId5" Type="http://schemas.openxmlformats.org/officeDocument/2006/relationships/slide" Target="slide65.xml"/><Relationship Id="rId10" Type="http://schemas.openxmlformats.org/officeDocument/2006/relationships/hyperlink" Target="https://www.centralmethodist.edu/about/offices/human-resources/_docs/healthEnrollmentform1.pdf" TargetMode="External"/><Relationship Id="rId4" Type="http://schemas.openxmlformats.org/officeDocument/2006/relationships/slide" Target="slide64.xml"/><Relationship Id="rId9" Type="http://schemas.openxmlformats.org/officeDocument/2006/relationships/image" Target="../media/image29.jpg"/></Relationships>
</file>

<file path=ppt/slides/_rels/slide45.xml.rels><?xml version="1.0" encoding="UTF-8" standalone="yes"?>
<Relationships xmlns="http://schemas.openxmlformats.org/package/2006/relationships"><Relationship Id="rId3" Type="http://schemas.openxmlformats.org/officeDocument/2006/relationships/hyperlink" Target="file:///\\eagles\offices\human%20resources\Forms\ORIENTATION%20FORMS\Packet%20Handout%20for%20Compliance\COBRA%20Notice.pdf" TargetMode="External"/><Relationship Id="rId7" Type="http://schemas.openxmlformats.org/officeDocument/2006/relationships/hyperlink" Target="file:///\\eagles\offices\human%20resources\Forms\ORIENTATION%20FORMS\Packet%20Handout%20for%20Compliance\WHCRA%20Enrollment%20Notice.pdf" TargetMode="External"/><Relationship Id="rId2" Type="http://schemas.openxmlformats.org/officeDocument/2006/relationships/hyperlink" Target="https://www.centralmethodist.edu/about/offices/human-resources/_docs/BenefitSummary.pdf" TargetMode="External"/><Relationship Id="rId1" Type="http://schemas.openxmlformats.org/officeDocument/2006/relationships/slideLayout" Target="../slideLayouts/slideLayout2.xml"/><Relationship Id="rId6" Type="http://schemas.openxmlformats.org/officeDocument/2006/relationships/hyperlink" Target="file:///\\eagles\offices\human%20resources\Forms\ORIENTATION%20FORMS\Packet%20Handout%20for%20Compliance\Special%20Enrollment%20Notice.pdf" TargetMode="External"/><Relationship Id="rId5" Type="http://schemas.openxmlformats.org/officeDocument/2006/relationships/hyperlink" Target="file:///\\eagles\offices\human%20resources\Forms\ORIENTATION%20FORMS\Packet%20Handout%20for%20Compliance\Marketplace%20Exchange%20Notice.pdf" TargetMode="External"/><Relationship Id="rId4" Type="http://schemas.openxmlformats.org/officeDocument/2006/relationships/hyperlink" Target="file:///\\eagles\offices\human%20resources\Forms\ORIENTATION%20FORMS\Packet%20Handout%20for%20Compliance\HIPAA%20-GINA%20Notice.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centralmethodist.edu/admissions/financial-aid/forms.php#FS"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image" Target="../media/image7.emf"/><Relationship Id="rId7" Type="http://schemas.openxmlformats.org/officeDocument/2006/relationships/slide" Target="slide57.xml"/><Relationship Id="rId2" Type="http://schemas.openxmlformats.org/officeDocument/2006/relationships/slide" Target="slide60.xml"/><Relationship Id="rId1" Type="http://schemas.openxmlformats.org/officeDocument/2006/relationships/slideLayout" Target="../slideLayouts/slideLayout7.xml"/><Relationship Id="rId6" Type="http://schemas.openxmlformats.org/officeDocument/2006/relationships/slide" Target="slide61.xml"/><Relationship Id="rId5" Type="http://schemas.openxmlformats.org/officeDocument/2006/relationships/slide" Target="slide59.xml"/><Relationship Id="rId4" Type="http://schemas.openxmlformats.org/officeDocument/2006/relationships/image" Target="../media/image8.png"/><Relationship Id="rId9" Type="http://schemas.openxmlformats.org/officeDocument/2006/relationships/slide" Target="slide58.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3.jpg"/><Relationship Id="rId1" Type="http://schemas.openxmlformats.org/officeDocument/2006/relationships/slideLayout" Target="../slideLayouts/slideLayout4.xml"/><Relationship Id="rId4" Type="http://schemas.openxmlformats.org/officeDocument/2006/relationships/slide" Target="slide5.xml"/></Relationships>
</file>

<file path=ppt/slides/_rels/slide5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slide" Target="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slide" Target="slide5.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https://www.centralmethodist.edu/about/offices/human-resources/_docs/BlueAccessPPO_SBC.pdf" TargetMode="External"/><Relationship Id="rId2" Type="http://schemas.openxmlformats.org/officeDocument/2006/relationships/hyperlink" Target="https://www.centralmethodist.edu/about/offices/human-resources/_docs/BluePreferred_SBC_HMO.pdf" TargetMode="External"/><Relationship Id="rId1" Type="http://schemas.openxmlformats.org/officeDocument/2006/relationships/slideLayout" Target="../slideLayouts/slideLayout2.xml"/><Relationship Id="rId5" Type="http://schemas.openxmlformats.org/officeDocument/2006/relationships/slide" Target="slide44.xml"/><Relationship Id="rId4" Type="http://schemas.openxmlformats.org/officeDocument/2006/relationships/hyperlink" Target="https://www.centralmethodist.edu/about/offices/human-resources/_docs/LumenosHealthSavingsAccount_SBC.pdf" TargetMode="Externa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9.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hyperlink" Target="https://www.centralmethodist.edu/about/offices/human-resources/_docs/DentalSummary.pdf" TargetMode="External"/><Relationship Id="rId5" Type="http://schemas.openxmlformats.org/officeDocument/2006/relationships/slide" Target="slide44.xml"/><Relationship Id="rId4" Type="http://schemas.openxmlformats.org/officeDocument/2006/relationships/image" Target="../media/image40.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hyperlink" Target="https://centralmethodist.edu/about/offices/human-resources/_docs/LifesummaryClass1.pdf" TargetMode="External"/><Relationship Id="rId5" Type="http://schemas.openxmlformats.org/officeDocument/2006/relationships/slide" Target="slide44.xml"/><Relationship Id="rId4" Type="http://schemas.openxmlformats.org/officeDocument/2006/relationships/image" Target="../media/image41.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hyperlink" Target="https://www.centralmethodist.edu/about/offices/human-resources/_docs/LTDsummary.pdf" TargetMode="External"/><Relationship Id="rId5" Type="http://schemas.openxmlformats.org/officeDocument/2006/relationships/slide" Target="slide44.xml"/><Relationship Id="rId4" Type="http://schemas.openxmlformats.org/officeDocument/2006/relationships/image" Target="../media/image42.emf"/></Relationships>
</file>

<file path=ppt/slides/_rels/slide7.xml.rels><?xml version="1.0" encoding="UTF-8" standalone="yes"?>
<Relationships xmlns="http://schemas.openxmlformats.org/package/2006/relationships"><Relationship Id="rId3" Type="http://schemas.openxmlformats.org/officeDocument/2006/relationships/hyperlink" Target="../Handbook/2020Employeehandbook.pdf" TargetMode="External"/><Relationship Id="rId2" Type="http://schemas.openxmlformats.org/officeDocument/2006/relationships/hyperlink" Target="https://www.centralmethodist.edu/about/offices/human-resources/_docs/EmployeeHandbook.pdf"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13B62CF-DB78-4ACD-A8AE-7EBB2DEBC53C}"/>
              </a:ext>
            </a:extLst>
          </p:cNvPr>
          <p:cNvSpPr/>
          <p:nvPr/>
        </p:nvSpPr>
        <p:spPr>
          <a:xfrm>
            <a:off x="1524000" y="1143000"/>
            <a:ext cx="5791200" cy="46021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PLEASE PRESS F5 or  Slide Show / Presentation mode</a:t>
            </a:r>
          </a:p>
        </p:txBody>
      </p:sp>
    </p:spTree>
    <p:extLst>
      <p:ext uri="{BB962C8B-B14F-4D97-AF65-F5344CB8AC3E}">
        <p14:creationId xmlns:p14="http://schemas.microsoft.com/office/powerpoint/2010/main" val="451891153"/>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Annual Compliance Training</a:t>
            </a:r>
          </a:p>
        </p:txBody>
      </p:sp>
      <p:sp>
        <p:nvSpPr>
          <p:cNvPr id="3" name="Content Placeholder 2"/>
          <p:cNvSpPr>
            <a:spLocks noGrp="1"/>
          </p:cNvSpPr>
          <p:nvPr>
            <p:ph idx="1"/>
          </p:nvPr>
        </p:nvSpPr>
        <p:spPr/>
        <p:txBody>
          <a:bodyPr>
            <a:normAutofit lnSpcReduction="10000"/>
          </a:bodyPr>
          <a:lstStyle/>
          <a:p>
            <a:pPr algn="ctr"/>
            <a:r>
              <a:rPr lang="en-US" dirty="0">
                <a:solidFill>
                  <a:schemeClr val="bg2"/>
                </a:solidFill>
              </a:rPr>
              <a:t>FERPA Training </a:t>
            </a:r>
          </a:p>
          <a:p>
            <a:pPr algn="ctr"/>
            <a:r>
              <a:rPr lang="en-US" dirty="0">
                <a:solidFill>
                  <a:schemeClr val="bg2"/>
                </a:solidFill>
              </a:rPr>
              <a:t>Sexual Harassment – Title IX</a:t>
            </a:r>
          </a:p>
          <a:p>
            <a:pPr algn="ctr"/>
            <a:endParaRPr lang="en-US" dirty="0">
              <a:solidFill>
                <a:schemeClr val="bg2"/>
              </a:solidFill>
            </a:endParaRPr>
          </a:p>
          <a:p>
            <a:pPr marL="0" indent="0">
              <a:buNone/>
            </a:pPr>
            <a:r>
              <a:rPr lang="en-US" b="1" dirty="0">
                <a:solidFill>
                  <a:schemeClr val="bg2"/>
                </a:solidFill>
              </a:rPr>
              <a:t>        </a:t>
            </a:r>
            <a:r>
              <a:rPr lang="en-US" sz="2800" b="1" dirty="0" err="1">
                <a:solidFill>
                  <a:schemeClr val="bg2"/>
                </a:solidFill>
              </a:rPr>
              <a:t>Accessable</a:t>
            </a:r>
            <a:r>
              <a:rPr lang="en-US" sz="2800" b="1" dirty="0">
                <a:solidFill>
                  <a:schemeClr val="bg2"/>
                </a:solidFill>
              </a:rPr>
              <a:t> after you receive your log in from IT</a:t>
            </a:r>
            <a:endParaRPr lang="en-US" b="1" dirty="0">
              <a:solidFill>
                <a:schemeClr val="bg2"/>
              </a:solidFill>
            </a:endParaRPr>
          </a:p>
          <a:p>
            <a:pPr lvl="1"/>
            <a:r>
              <a:rPr lang="en-US" dirty="0">
                <a:solidFill>
                  <a:schemeClr val="bg2"/>
                </a:solidFill>
              </a:rPr>
              <a:t>Both trainings to be completed by ALL employees</a:t>
            </a:r>
          </a:p>
          <a:p>
            <a:pPr lvl="1"/>
            <a:r>
              <a:rPr lang="en-US" dirty="0">
                <a:solidFill>
                  <a:schemeClr val="bg2"/>
                </a:solidFill>
              </a:rPr>
              <a:t>Access </a:t>
            </a:r>
            <a:r>
              <a:rPr lang="en-US" dirty="0" err="1">
                <a:solidFill>
                  <a:schemeClr val="bg2"/>
                </a:solidFill>
              </a:rPr>
              <a:t>MyCMU</a:t>
            </a:r>
            <a:r>
              <a:rPr lang="en-US" dirty="0">
                <a:solidFill>
                  <a:schemeClr val="bg2"/>
                </a:solidFill>
              </a:rPr>
              <a:t>/Convenience Center/Faculty and Staff</a:t>
            </a:r>
          </a:p>
          <a:p>
            <a:pPr lvl="1"/>
            <a:r>
              <a:rPr lang="en-US" dirty="0">
                <a:solidFill>
                  <a:schemeClr val="bg2"/>
                </a:solidFill>
              </a:rPr>
              <a:t>The link for FERPA and Title IX training is at the bottom right</a:t>
            </a:r>
          </a:p>
        </p:txBody>
      </p:sp>
    </p:spTree>
    <p:extLst>
      <p:ext uri="{BB962C8B-B14F-4D97-AF65-F5344CB8AC3E}">
        <p14:creationId xmlns:p14="http://schemas.microsoft.com/office/powerpoint/2010/main" val="4073350581"/>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DE01D-A811-4379-8C36-54552860B1E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2CD96EC5-1E8E-45BA-9DD5-986A33CE801D}"/>
              </a:ext>
            </a:extLst>
          </p:cNvPr>
          <p:cNvPicPr>
            <a:picLocks noGrp="1" noChangeAspect="1"/>
          </p:cNvPicPr>
          <p:nvPr>
            <p:ph idx="1"/>
          </p:nvPr>
        </p:nvPicPr>
        <p:blipFill>
          <a:blip r:embed="rId2"/>
          <a:stretch>
            <a:fillRect/>
          </a:stretch>
        </p:blipFill>
        <p:spPr>
          <a:xfrm>
            <a:off x="457200" y="274638"/>
            <a:ext cx="8001000" cy="5668962"/>
          </a:xfrm>
          <a:prstGeom prst="rect">
            <a:avLst/>
          </a:prstGeom>
        </p:spPr>
      </p:pic>
      <p:sp>
        <p:nvSpPr>
          <p:cNvPr id="5" name="Arrow: Right 4">
            <a:extLst>
              <a:ext uri="{FF2B5EF4-FFF2-40B4-BE49-F238E27FC236}">
                <a16:creationId xmlns:a16="http://schemas.microsoft.com/office/drawing/2014/main" id="{E66675D1-80E0-4385-98D6-2F953A882668}"/>
              </a:ext>
            </a:extLst>
          </p:cNvPr>
          <p:cNvSpPr/>
          <p:nvPr/>
        </p:nvSpPr>
        <p:spPr>
          <a:xfrm>
            <a:off x="1752600" y="1371600"/>
            <a:ext cx="1892808" cy="7921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510926"/>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2766-4085-422D-9D5B-1F14651E078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5F1128B-70EE-48EF-95E1-316B533B099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81BA516-AC4A-4CBA-91A8-98A1FBE2486B}"/>
              </a:ext>
            </a:extLst>
          </p:cNvPr>
          <p:cNvPicPr>
            <a:picLocks noChangeAspect="1"/>
          </p:cNvPicPr>
          <p:nvPr/>
        </p:nvPicPr>
        <p:blipFill>
          <a:blip r:embed="rId2"/>
          <a:stretch>
            <a:fillRect/>
          </a:stretch>
        </p:blipFill>
        <p:spPr>
          <a:xfrm>
            <a:off x="32657" y="241981"/>
            <a:ext cx="9022080" cy="5638800"/>
          </a:xfrm>
          <a:prstGeom prst="rect">
            <a:avLst/>
          </a:prstGeom>
        </p:spPr>
      </p:pic>
      <p:sp>
        <p:nvSpPr>
          <p:cNvPr id="5" name="Arrow: Left 4">
            <a:extLst>
              <a:ext uri="{FF2B5EF4-FFF2-40B4-BE49-F238E27FC236}">
                <a16:creationId xmlns:a16="http://schemas.microsoft.com/office/drawing/2014/main" id="{029D9550-D3C2-4EFA-8865-0ECE742E274D}"/>
              </a:ext>
            </a:extLst>
          </p:cNvPr>
          <p:cNvSpPr/>
          <p:nvPr/>
        </p:nvSpPr>
        <p:spPr>
          <a:xfrm>
            <a:off x="1524000" y="1981200"/>
            <a:ext cx="2362200" cy="1447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Faculty/Staff</a:t>
            </a:r>
          </a:p>
        </p:txBody>
      </p:sp>
    </p:spTree>
    <p:extLst>
      <p:ext uri="{BB962C8B-B14F-4D97-AF65-F5344CB8AC3E}">
        <p14:creationId xmlns:p14="http://schemas.microsoft.com/office/powerpoint/2010/main" val="3244828601"/>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7DF8A-C009-485F-9B17-EE2BD54A0F3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4B5AA37-9976-4536-B91F-D12C719C66F6}"/>
              </a:ext>
            </a:extLst>
          </p:cNvPr>
          <p:cNvPicPr>
            <a:picLocks noGrp="1" noChangeAspect="1"/>
          </p:cNvPicPr>
          <p:nvPr>
            <p:ph idx="1"/>
          </p:nvPr>
        </p:nvPicPr>
        <p:blipFill>
          <a:blip r:embed="rId2"/>
          <a:stretch>
            <a:fillRect/>
          </a:stretch>
        </p:blipFill>
        <p:spPr>
          <a:xfrm>
            <a:off x="951230" y="381000"/>
            <a:ext cx="7241540" cy="5745163"/>
          </a:xfrm>
          <a:prstGeom prst="rect">
            <a:avLst/>
          </a:prstGeom>
        </p:spPr>
      </p:pic>
      <p:sp>
        <p:nvSpPr>
          <p:cNvPr id="5" name="Arrow: Right 4">
            <a:extLst>
              <a:ext uri="{FF2B5EF4-FFF2-40B4-BE49-F238E27FC236}">
                <a16:creationId xmlns:a16="http://schemas.microsoft.com/office/drawing/2014/main" id="{10655F71-31F7-45C3-B110-ECE3518668B4}"/>
              </a:ext>
            </a:extLst>
          </p:cNvPr>
          <p:cNvSpPr/>
          <p:nvPr/>
        </p:nvSpPr>
        <p:spPr>
          <a:xfrm>
            <a:off x="3048000" y="3456709"/>
            <a:ext cx="1905000" cy="152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841422"/>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Campus Safety</a:t>
            </a:r>
          </a:p>
        </p:txBody>
      </p:sp>
      <p:sp>
        <p:nvSpPr>
          <p:cNvPr id="3" name="Content Placeholder 2"/>
          <p:cNvSpPr>
            <a:spLocks noGrp="1"/>
          </p:cNvSpPr>
          <p:nvPr>
            <p:ph idx="1"/>
          </p:nvPr>
        </p:nvSpPr>
        <p:spPr/>
        <p:txBody>
          <a:bodyPr>
            <a:normAutofit lnSpcReduction="10000"/>
          </a:bodyPr>
          <a:lstStyle/>
          <a:p>
            <a:pPr marL="0" indent="0">
              <a:buNone/>
            </a:pPr>
            <a:r>
              <a:rPr lang="en-US" sz="2800" dirty="0">
                <a:solidFill>
                  <a:schemeClr val="bg2"/>
                </a:solidFill>
              </a:rPr>
              <a:t>The safety of students, faculty and staff on CMU property is very important. Please be aware of the tools available to you and what to do in an emergency.</a:t>
            </a:r>
          </a:p>
          <a:p>
            <a:r>
              <a:rPr lang="en-US" sz="2800" dirty="0">
                <a:solidFill>
                  <a:schemeClr val="bg2"/>
                </a:solidFill>
              </a:rPr>
              <a:t>Eagle Alerts (Text </a:t>
            </a:r>
            <a:r>
              <a:rPr lang="en-US" sz="2800" dirty="0" err="1">
                <a:solidFill>
                  <a:schemeClr val="bg2"/>
                </a:solidFill>
              </a:rPr>
              <a:t>CMUAlert</a:t>
            </a:r>
            <a:r>
              <a:rPr lang="en-US" sz="2800" dirty="0">
                <a:solidFill>
                  <a:schemeClr val="bg2"/>
                </a:solidFill>
              </a:rPr>
              <a:t> to 81437)</a:t>
            </a:r>
          </a:p>
          <a:p>
            <a:r>
              <a:rPr lang="en-US" sz="2800" dirty="0">
                <a:solidFill>
                  <a:schemeClr val="bg2"/>
                </a:solidFill>
              </a:rPr>
              <a:t>Emergency Phones</a:t>
            </a:r>
          </a:p>
          <a:p>
            <a:r>
              <a:rPr lang="en-US" sz="2800" dirty="0">
                <a:solidFill>
                  <a:schemeClr val="bg2"/>
                </a:solidFill>
              </a:rPr>
              <a:t>Emergency Procedure Manual</a:t>
            </a:r>
          </a:p>
          <a:p>
            <a:r>
              <a:rPr lang="en-US" sz="2800" dirty="0">
                <a:solidFill>
                  <a:schemeClr val="bg2"/>
                </a:solidFill>
              </a:rPr>
              <a:t>Title IX and VAWA</a:t>
            </a:r>
          </a:p>
          <a:p>
            <a:endParaRPr lang="en-US" sz="2800" dirty="0">
              <a:solidFill>
                <a:schemeClr val="bg2"/>
              </a:solidFill>
            </a:endParaRPr>
          </a:p>
          <a:p>
            <a:pPr marL="0" indent="0">
              <a:buNone/>
            </a:pPr>
            <a:r>
              <a:rPr lang="en-US" sz="2800" dirty="0">
                <a:solidFill>
                  <a:schemeClr val="bg2"/>
                </a:solidFill>
              </a:rPr>
              <a:t>To view our Campus Crime Report, visit the Campus</a:t>
            </a:r>
            <a:r>
              <a:rPr lang="en-US" sz="2800" dirty="0">
                <a:solidFill>
                  <a:schemeClr val="bg2"/>
                </a:solidFill>
                <a:hlinkClick r:id="rId2"/>
              </a:rPr>
              <a:t> </a:t>
            </a:r>
            <a:r>
              <a:rPr lang="en-US" sz="2800" dirty="0">
                <a:solidFill>
                  <a:schemeClr val="bg2"/>
                </a:solidFill>
              </a:rPr>
              <a:t>Safety page and click on </a:t>
            </a:r>
            <a:r>
              <a:rPr lang="en-US" sz="2800" dirty="0">
                <a:solidFill>
                  <a:schemeClr val="bg2"/>
                </a:solidFill>
                <a:hlinkClick r:id="rId3"/>
              </a:rPr>
              <a:t>Campus Crime Statistics</a:t>
            </a:r>
            <a:r>
              <a:rPr lang="en-US" sz="2800" dirty="0">
                <a:solidFill>
                  <a:schemeClr val="bg2"/>
                </a:solidFill>
              </a:rPr>
              <a:t>.</a:t>
            </a:r>
          </a:p>
        </p:txBody>
      </p:sp>
      <p:sp>
        <p:nvSpPr>
          <p:cNvPr id="4" name="Oval 3">
            <a:hlinkClick r:id="rId4"/>
            <a:extLst>
              <a:ext uri="{FF2B5EF4-FFF2-40B4-BE49-F238E27FC236}">
                <a16:creationId xmlns:a16="http://schemas.microsoft.com/office/drawing/2014/main" id="{26066CAE-3764-4EEA-B904-7E841868D47F}"/>
              </a:ext>
            </a:extLst>
          </p:cNvPr>
          <p:cNvSpPr/>
          <p:nvPr/>
        </p:nvSpPr>
        <p:spPr>
          <a:xfrm>
            <a:off x="3886200" y="4343400"/>
            <a:ext cx="16002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Policy Statement &amp; Procedures</a:t>
            </a:r>
          </a:p>
        </p:txBody>
      </p:sp>
    </p:spTree>
    <p:extLst>
      <p:ext uri="{BB962C8B-B14F-4D97-AF65-F5344CB8AC3E}">
        <p14:creationId xmlns:p14="http://schemas.microsoft.com/office/powerpoint/2010/main" val="200734865"/>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Resources - IT</a:t>
            </a:r>
          </a:p>
        </p:txBody>
      </p:sp>
      <p:sp>
        <p:nvSpPr>
          <p:cNvPr id="3" name="Content Placeholder 2"/>
          <p:cNvSpPr>
            <a:spLocks noGrp="1"/>
          </p:cNvSpPr>
          <p:nvPr>
            <p:ph idx="1"/>
          </p:nvPr>
        </p:nvSpPr>
        <p:spPr/>
        <p:txBody>
          <a:bodyPr>
            <a:normAutofit lnSpcReduction="10000"/>
          </a:bodyPr>
          <a:lstStyle/>
          <a:p>
            <a:r>
              <a:rPr lang="en-US" dirty="0">
                <a:solidFill>
                  <a:schemeClr val="bg2"/>
                </a:solidFill>
              </a:rPr>
              <a:t>Complete the Technology User Agreement online and the IT department will set up your email.</a:t>
            </a:r>
          </a:p>
          <a:p>
            <a:r>
              <a:rPr lang="en-US" dirty="0">
                <a:solidFill>
                  <a:schemeClr val="bg2"/>
                </a:solidFill>
              </a:rPr>
              <a:t>Need help with your computer, email, or access to systems? Contact the CMU Helpdesk by:</a:t>
            </a:r>
          </a:p>
          <a:p>
            <a:pPr lvl="1"/>
            <a:r>
              <a:rPr lang="en-US" dirty="0">
                <a:solidFill>
                  <a:schemeClr val="bg2"/>
                </a:solidFill>
              </a:rPr>
              <a:t>Email at </a:t>
            </a:r>
            <a:r>
              <a:rPr lang="en-US" dirty="0">
                <a:hlinkClick r:id="rId2"/>
              </a:rPr>
              <a:t>helpdesk@centralmethodist.edu</a:t>
            </a:r>
            <a:r>
              <a:rPr lang="en-US" dirty="0"/>
              <a:t> </a:t>
            </a:r>
            <a:r>
              <a:rPr lang="en-US" dirty="0">
                <a:solidFill>
                  <a:schemeClr val="bg2"/>
                </a:solidFill>
              </a:rPr>
              <a:t>(preferred method for faster service)</a:t>
            </a:r>
          </a:p>
          <a:p>
            <a:pPr lvl="1"/>
            <a:r>
              <a:rPr lang="en-US" dirty="0">
                <a:solidFill>
                  <a:schemeClr val="bg2"/>
                </a:solidFill>
              </a:rPr>
              <a:t>Phone at 56197 or 248-6197</a:t>
            </a:r>
          </a:p>
          <a:p>
            <a:pPr marL="457200" lvl="1" indent="0">
              <a:buNone/>
            </a:pPr>
            <a:endParaRPr lang="en-US" dirty="0"/>
          </a:p>
        </p:txBody>
      </p:sp>
      <p:sp>
        <p:nvSpPr>
          <p:cNvPr id="4" name="Oval 3">
            <a:hlinkClick r:id="rId3"/>
            <a:extLst>
              <a:ext uri="{FF2B5EF4-FFF2-40B4-BE49-F238E27FC236}">
                <a16:creationId xmlns:a16="http://schemas.microsoft.com/office/drawing/2014/main" id="{D76AFCAC-1A35-4040-904A-801E56AC0757}"/>
              </a:ext>
            </a:extLst>
          </p:cNvPr>
          <p:cNvSpPr/>
          <p:nvPr/>
        </p:nvSpPr>
        <p:spPr>
          <a:xfrm>
            <a:off x="2209800" y="2438400"/>
            <a:ext cx="1600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Computer User Agreement</a:t>
            </a:r>
          </a:p>
        </p:txBody>
      </p:sp>
    </p:spTree>
    <p:extLst>
      <p:ext uri="{BB962C8B-B14F-4D97-AF65-F5344CB8AC3E}">
        <p14:creationId xmlns:p14="http://schemas.microsoft.com/office/powerpoint/2010/main" val="2954572316"/>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Resources-Parking/IDs</a:t>
            </a:r>
          </a:p>
        </p:txBody>
      </p:sp>
      <p:sp>
        <p:nvSpPr>
          <p:cNvPr id="3" name="Content Placeholder 2"/>
          <p:cNvSpPr>
            <a:spLocks noGrp="1"/>
          </p:cNvSpPr>
          <p:nvPr>
            <p:ph idx="1"/>
          </p:nvPr>
        </p:nvSpPr>
        <p:spPr/>
        <p:txBody>
          <a:bodyPr>
            <a:normAutofit fontScale="92500" lnSpcReduction="20000"/>
          </a:bodyPr>
          <a:lstStyle/>
          <a:p>
            <a:r>
              <a:rPr lang="en-US" dirty="0">
                <a:solidFill>
                  <a:schemeClr val="bg2"/>
                </a:solidFill>
              </a:rPr>
              <a:t>Need to know where to park?  </a:t>
            </a:r>
            <a:r>
              <a:rPr lang="en-US" dirty="0">
                <a:solidFill>
                  <a:schemeClr val="bg2"/>
                </a:solidFill>
                <a:hlinkClick r:id="rId2"/>
              </a:rPr>
              <a:t>Visit the parking </a:t>
            </a:r>
            <a:r>
              <a:rPr lang="en-US" dirty="0">
                <a:solidFill>
                  <a:schemeClr val="bg2"/>
                </a:solidFill>
              </a:rPr>
              <a:t>web page for details. </a:t>
            </a:r>
          </a:p>
          <a:p>
            <a:pPr lvl="1"/>
            <a:r>
              <a:rPr lang="en-US" dirty="0">
                <a:solidFill>
                  <a:schemeClr val="bg2"/>
                </a:solidFill>
              </a:rPr>
              <a:t>Parking permits must be purchased each semester from Donald Clear in the Safety Office.  ($25.00/semester)</a:t>
            </a:r>
          </a:p>
          <a:p>
            <a:pPr lvl="1"/>
            <a:r>
              <a:rPr lang="en-US" dirty="0">
                <a:solidFill>
                  <a:schemeClr val="bg2"/>
                </a:solidFill>
              </a:rPr>
              <a:t>No cost options are available, both on campus and street parking.</a:t>
            </a:r>
          </a:p>
          <a:p>
            <a:r>
              <a:rPr lang="en-US" dirty="0">
                <a:solidFill>
                  <a:schemeClr val="bg2"/>
                </a:solidFill>
              </a:rPr>
              <a:t>Need an ID card? Visit the Office of Student Development on the 2</a:t>
            </a:r>
            <a:r>
              <a:rPr lang="en-US" baseline="30000" dirty="0">
                <a:solidFill>
                  <a:schemeClr val="bg2"/>
                </a:solidFill>
              </a:rPr>
              <a:t>nd</a:t>
            </a:r>
            <a:r>
              <a:rPr lang="en-US" dirty="0">
                <a:solidFill>
                  <a:schemeClr val="bg2"/>
                </a:solidFill>
              </a:rPr>
              <a:t> floor of the Inman Student &amp; Community Center.</a:t>
            </a:r>
          </a:p>
          <a:p>
            <a:pPr lvl="1"/>
            <a:r>
              <a:rPr lang="en-US" dirty="0">
                <a:solidFill>
                  <a:schemeClr val="bg2"/>
                </a:solidFill>
              </a:rPr>
              <a:t>You will need an ID card to attend athletic events and access the exercise facilities. (ID cards are free)</a:t>
            </a:r>
          </a:p>
        </p:txBody>
      </p:sp>
    </p:spTree>
    <p:extLst>
      <p:ext uri="{BB962C8B-B14F-4D97-AF65-F5344CB8AC3E}">
        <p14:creationId xmlns:p14="http://schemas.microsoft.com/office/powerpoint/2010/main" val="1696759883"/>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6D59-77A8-4C67-81B8-327D52A3D70F}"/>
              </a:ext>
            </a:extLst>
          </p:cNvPr>
          <p:cNvSpPr>
            <a:spLocks noGrp="1"/>
          </p:cNvSpPr>
          <p:nvPr>
            <p:ph type="title"/>
          </p:nvPr>
        </p:nvSpPr>
        <p:spPr>
          <a:xfrm>
            <a:off x="457199" y="24245"/>
            <a:ext cx="8229600" cy="1143000"/>
          </a:xfrm>
        </p:spPr>
        <p:txBody>
          <a:bodyPr/>
          <a:lstStyle/>
          <a:p>
            <a:r>
              <a:rPr lang="en-US" dirty="0">
                <a:hlinkClick r:id="rId2"/>
              </a:rPr>
              <a:t>Take a Campus Tour</a:t>
            </a:r>
            <a:endParaRPr lang="en-US" dirty="0"/>
          </a:p>
        </p:txBody>
      </p:sp>
      <p:pic>
        <p:nvPicPr>
          <p:cNvPr id="4" name="Content Placeholder 3">
            <a:extLst>
              <a:ext uri="{FF2B5EF4-FFF2-40B4-BE49-F238E27FC236}">
                <a16:creationId xmlns:a16="http://schemas.microsoft.com/office/drawing/2014/main" id="{90406A4B-146E-40DE-80E8-B69911D1F58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271722"/>
            <a:ext cx="6553199" cy="4854442"/>
          </a:xfrm>
          <a:prstGeom prst="rect">
            <a:avLst/>
          </a:prstGeom>
        </p:spPr>
      </p:pic>
      <p:sp>
        <p:nvSpPr>
          <p:cNvPr id="5" name="Arrow: Left 4">
            <a:extLst>
              <a:ext uri="{FF2B5EF4-FFF2-40B4-BE49-F238E27FC236}">
                <a16:creationId xmlns:a16="http://schemas.microsoft.com/office/drawing/2014/main" id="{80206853-1143-4B43-AD7C-827D68B6F78D}"/>
              </a:ext>
            </a:extLst>
          </p:cNvPr>
          <p:cNvSpPr/>
          <p:nvPr/>
        </p:nvSpPr>
        <p:spPr>
          <a:xfrm>
            <a:off x="2057400" y="1828800"/>
            <a:ext cx="6858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4152045"/>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Timesheets and Vacation</a:t>
            </a:r>
          </a:p>
        </p:txBody>
      </p:sp>
      <p:sp>
        <p:nvSpPr>
          <p:cNvPr id="3" name="Content Placeholder 2"/>
          <p:cNvSpPr>
            <a:spLocks noGrp="1"/>
          </p:cNvSpPr>
          <p:nvPr>
            <p:ph idx="1"/>
          </p:nvPr>
        </p:nvSpPr>
        <p:spPr>
          <a:xfrm>
            <a:off x="457200" y="1417638"/>
            <a:ext cx="8229600" cy="4708525"/>
          </a:xfrm>
        </p:spPr>
        <p:txBody>
          <a:bodyPr>
            <a:normAutofit lnSpcReduction="10000"/>
          </a:bodyPr>
          <a:lstStyle/>
          <a:p>
            <a:r>
              <a:rPr lang="en-US" dirty="0">
                <a:solidFill>
                  <a:schemeClr val="bg2"/>
                </a:solidFill>
              </a:rPr>
              <a:t>All non-exempt staff employees should be entering their work time into the Time-Clock on the computer every day.   </a:t>
            </a:r>
          </a:p>
          <a:p>
            <a:r>
              <a:rPr lang="en-US" dirty="0">
                <a:solidFill>
                  <a:schemeClr val="bg2"/>
                </a:solidFill>
              </a:rPr>
              <a:t>Exempt Staff must log into Time-Clock and log when taking sick or vacation days. </a:t>
            </a:r>
          </a:p>
          <a:p>
            <a:r>
              <a:rPr lang="en-US" dirty="0">
                <a:solidFill>
                  <a:schemeClr val="bg2"/>
                </a:solidFill>
              </a:rPr>
              <a:t>Faculty must log into Time-Clock when using sick days </a:t>
            </a:r>
          </a:p>
          <a:p>
            <a:r>
              <a:rPr lang="en-US" dirty="0">
                <a:solidFill>
                  <a:schemeClr val="bg2"/>
                </a:solidFill>
              </a:rPr>
              <a:t>Plant Operations staff will use current time clock on location, and swipe in and out.</a:t>
            </a:r>
          </a:p>
        </p:txBody>
      </p:sp>
    </p:spTree>
    <p:extLst>
      <p:ext uri="{BB962C8B-B14F-4D97-AF65-F5344CB8AC3E}">
        <p14:creationId xmlns:p14="http://schemas.microsoft.com/office/powerpoint/2010/main" val="394076478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2"/>
                </a:solidFill>
              </a:rPr>
              <a:t>Time Clock located on CMU Website</a:t>
            </a:r>
          </a:p>
        </p:txBody>
      </p:sp>
      <p:sp>
        <p:nvSpPr>
          <p:cNvPr id="3" name="Content Placeholder 2"/>
          <p:cNvSpPr>
            <a:spLocks noGrp="1"/>
          </p:cNvSpPr>
          <p:nvPr>
            <p:ph idx="1"/>
          </p:nvPr>
        </p:nvSpPr>
        <p:spPr/>
        <p:txBody>
          <a:bodyPr>
            <a:normAutofit/>
          </a:bodyPr>
          <a:lstStyle/>
          <a:p>
            <a:r>
              <a:rPr lang="en-US" b="1" dirty="0">
                <a:solidFill>
                  <a:schemeClr val="bg2"/>
                </a:solidFill>
              </a:rPr>
              <a:t> I AM A FACULTY/STAFF</a:t>
            </a:r>
          </a:p>
          <a:p>
            <a:pPr lvl="1"/>
            <a:r>
              <a:rPr lang="en-US" b="1" dirty="0">
                <a:solidFill>
                  <a:schemeClr val="bg2"/>
                </a:solidFill>
              </a:rPr>
              <a:t>Second Blue Box</a:t>
            </a:r>
          </a:p>
          <a:p>
            <a:pPr lvl="1"/>
            <a:r>
              <a:rPr lang="en-US" dirty="0">
                <a:solidFill>
                  <a:schemeClr val="bg2"/>
                </a:solidFill>
              </a:rPr>
              <a:t>TIME CLOCK – EMPLOYEE</a:t>
            </a:r>
          </a:p>
          <a:p>
            <a:pPr marL="457200" lvl="1" indent="0">
              <a:buNone/>
            </a:pPr>
            <a:endParaRPr lang="en-US" b="1" dirty="0">
              <a:solidFill>
                <a:schemeClr val="bg2"/>
              </a:solidFill>
            </a:endParaRPr>
          </a:p>
          <a:p>
            <a:pPr marL="514350" indent="-457200"/>
            <a:r>
              <a:rPr lang="en-US" b="1" dirty="0">
                <a:solidFill>
                  <a:schemeClr val="bg2"/>
                </a:solidFill>
              </a:rPr>
              <a:t>SIGN IN THE SAME AS YOUR COMPUTER</a:t>
            </a:r>
          </a:p>
          <a:p>
            <a:pPr lvl="1"/>
            <a:r>
              <a:rPr lang="en-US" b="1" dirty="0">
                <a:solidFill>
                  <a:schemeClr val="bg2"/>
                </a:solidFill>
              </a:rPr>
              <a:t>	</a:t>
            </a:r>
            <a:r>
              <a:rPr lang="en-US" dirty="0">
                <a:solidFill>
                  <a:schemeClr val="bg2"/>
                </a:solidFill>
              </a:rPr>
              <a:t>LOG IN  - UPON ARRIVAEL</a:t>
            </a:r>
          </a:p>
          <a:p>
            <a:pPr lvl="1"/>
            <a:r>
              <a:rPr lang="en-US" dirty="0">
                <a:solidFill>
                  <a:schemeClr val="bg2"/>
                </a:solidFill>
              </a:rPr>
              <a:t>	BREAK OUT / IN FOR BREAKS</a:t>
            </a:r>
          </a:p>
          <a:p>
            <a:pPr lvl="1"/>
            <a:r>
              <a:rPr lang="en-US" dirty="0">
                <a:solidFill>
                  <a:schemeClr val="bg2"/>
                </a:solidFill>
              </a:rPr>
              <a:t>	LOG OUT – WHEN LEAVING FOR THE DAY</a:t>
            </a:r>
          </a:p>
          <a:p>
            <a:endParaRPr lang="en-US" dirty="0"/>
          </a:p>
        </p:txBody>
      </p:sp>
      <p:sp>
        <p:nvSpPr>
          <p:cNvPr id="4" name="Rectangle: Rounded Corners 3">
            <a:extLst>
              <a:ext uri="{FF2B5EF4-FFF2-40B4-BE49-F238E27FC236}">
                <a16:creationId xmlns:a16="http://schemas.microsoft.com/office/drawing/2014/main" id="{FA5E423F-1F8A-462E-8AC1-A8F34F2C27C4}"/>
              </a:ext>
            </a:extLst>
          </p:cNvPr>
          <p:cNvSpPr/>
          <p:nvPr/>
        </p:nvSpPr>
        <p:spPr>
          <a:xfrm>
            <a:off x="6248400" y="4371109"/>
            <a:ext cx="1066800" cy="4294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2" action="ppaction://hlinksldjump"/>
              </a:rPr>
              <a:t>Example</a:t>
            </a:r>
            <a:endParaRPr lang="en-US" dirty="0"/>
          </a:p>
        </p:txBody>
      </p:sp>
      <p:sp>
        <p:nvSpPr>
          <p:cNvPr id="5" name="Oval 4">
            <a:hlinkClick r:id="rId3"/>
            <a:extLst>
              <a:ext uri="{FF2B5EF4-FFF2-40B4-BE49-F238E27FC236}">
                <a16:creationId xmlns:a16="http://schemas.microsoft.com/office/drawing/2014/main" id="{9E35A787-E250-48C5-9202-3587988948C6}"/>
              </a:ext>
            </a:extLst>
          </p:cNvPr>
          <p:cNvSpPr/>
          <p:nvPr/>
        </p:nvSpPr>
        <p:spPr>
          <a:xfrm>
            <a:off x="5791200" y="1828800"/>
            <a:ext cx="1981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Employee Timeclock</a:t>
            </a:r>
          </a:p>
        </p:txBody>
      </p:sp>
    </p:spTree>
    <p:extLst>
      <p:ext uri="{BB962C8B-B14F-4D97-AF65-F5344CB8AC3E}">
        <p14:creationId xmlns:p14="http://schemas.microsoft.com/office/powerpoint/2010/main" val="2326562955"/>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solidFill>
              </a:rPr>
              <a:t>Welcome to CMU!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429000"/>
            <a:ext cx="1971675" cy="23145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A4E78-B9EB-4567-ACDE-DCFF31DB5DA6}"/>
              </a:ext>
            </a:extLst>
          </p:cNvPr>
          <p:cNvSpPr>
            <a:spLocks noGrp="1"/>
          </p:cNvSpPr>
          <p:nvPr>
            <p:ph type="title"/>
          </p:nvPr>
        </p:nvSpPr>
        <p:spPr/>
        <p:txBody>
          <a:bodyPr/>
          <a:lstStyle/>
          <a:p>
            <a:r>
              <a:rPr lang="en-US" dirty="0">
                <a:solidFill>
                  <a:schemeClr val="bg2"/>
                </a:solidFill>
              </a:rPr>
              <a:t>Time Clock will look like this:</a:t>
            </a:r>
          </a:p>
        </p:txBody>
      </p:sp>
      <p:pic>
        <p:nvPicPr>
          <p:cNvPr id="4" name="Content Placeholder 3">
            <a:extLst>
              <a:ext uri="{FF2B5EF4-FFF2-40B4-BE49-F238E27FC236}">
                <a16:creationId xmlns:a16="http://schemas.microsoft.com/office/drawing/2014/main" id="{3804B994-E05E-4386-8BAE-D7BDE9645DB8}"/>
              </a:ext>
            </a:extLst>
          </p:cNvPr>
          <p:cNvPicPr>
            <a:picLocks noGrp="1" noChangeAspect="1"/>
          </p:cNvPicPr>
          <p:nvPr>
            <p:ph idx="1"/>
          </p:nvPr>
        </p:nvPicPr>
        <p:blipFill>
          <a:blip r:embed="rId2"/>
          <a:stretch>
            <a:fillRect/>
          </a:stretch>
        </p:blipFill>
        <p:spPr>
          <a:xfrm>
            <a:off x="609600" y="1417638"/>
            <a:ext cx="7924800" cy="4906962"/>
          </a:xfrm>
          <a:prstGeom prst="rect">
            <a:avLst/>
          </a:prstGeom>
        </p:spPr>
      </p:pic>
      <p:sp>
        <p:nvSpPr>
          <p:cNvPr id="3" name="Rectangle: Rounded Corners 2">
            <a:hlinkClick r:id="rId3" action="ppaction://hlinksldjump"/>
            <a:extLst>
              <a:ext uri="{FF2B5EF4-FFF2-40B4-BE49-F238E27FC236}">
                <a16:creationId xmlns:a16="http://schemas.microsoft.com/office/drawing/2014/main" id="{CCC70079-7678-4338-949E-195AA11A00E7}"/>
              </a:ext>
            </a:extLst>
          </p:cNvPr>
          <p:cNvSpPr/>
          <p:nvPr/>
        </p:nvSpPr>
        <p:spPr>
          <a:xfrm>
            <a:off x="6477000" y="5791200"/>
            <a:ext cx="9144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Back</a:t>
            </a:r>
          </a:p>
        </p:txBody>
      </p:sp>
    </p:spTree>
    <p:extLst>
      <p:ext uri="{BB962C8B-B14F-4D97-AF65-F5344CB8AC3E}">
        <p14:creationId xmlns:p14="http://schemas.microsoft.com/office/powerpoint/2010/main" val="317253176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310E-6C76-428B-86CE-C9750B1D369F}"/>
              </a:ext>
            </a:extLst>
          </p:cNvPr>
          <p:cNvSpPr>
            <a:spLocks noGrp="1"/>
          </p:cNvSpPr>
          <p:nvPr>
            <p:ph type="title"/>
          </p:nvPr>
        </p:nvSpPr>
        <p:spPr/>
        <p:txBody>
          <a:bodyPr/>
          <a:lstStyle/>
          <a:p>
            <a:r>
              <a:rPr lang="en-US" dirty="0">
                <a:solidFill>
                  <a:schemeClr val="bg2"/>
                </a:solidFill>
              </a:rPr>
              <a:t>Where to locate sick /vacation days</a:t>
            </a:r>
          </a:p>
        </p:txBody>
      </p:sp>
      <p:sp>
        <p:nvSpPr>
          <p:cNvPr id="5" name="TextBox 4">
            <a:extLst>
              <a:ext uri="{FF2B5EF4-FFF2-40B4-BE49-F238E27FC236}">
                <a16:creationId xmlns:a16="http://schemas.microsoft.com/office/drawing/2014/main" id="{E2F65D28-6A5F-4675-BA2F-2633BEE0C3BB}"/>
              </a:ext>
            </a:extLst>
          </p:cNvPr>
          <p:cNvSpPr txBox="1"/>
          <p:nvPr/>
        </p:nvSpPr>
        <p:spPr>
          <a:xfrm>
            <a:off x="3841255" y="5002506"/>
            <a:ext cx="1461490" cy="369332"/>
          </a:xfrm>
          <a:prstGeom prst="rect">
            <a:avLst/>
          </a:prstGeom>
          <a:noFill/>
        </p:spPr>
        <p:txBody>
          <a:bodyPr wrap="none" rtlCol="0">
            <a:spAutoFit/>
          </a:bodyPr>
          <a:lstStyle/>
          <a:p>
            <a:r>
              <a:rPr lang="en-US" dirty="0">
                <a:solidFill>
                  <a:schemeClr val="bg2"/>
                </a:solidFill>
              </a:rPr>
              <a:t>Time in hours</a:t>
            </a:r>
          </a:p>
        </p:txBody>
      </p:sp>
      <p:pic>
        <p:nvPicPr>
          <p:cNvPr id="13" name="Content Placeholder 12">
            <a:extLst>
              <a:ext uri="{FF2B5EF4-FFF2-40B4-BE49-F238E27FC236}">
                <a16:creationId xmlns:a16="http://schemas.microsoft.com/office/drawing/2014/main" id="{950C3185-456A-4978-85C7-8EB973EDFFC7}"/>
              </a:ext>
            </a:extLst>
          </p:cNvPr>
          <p:cNvPicPr>
            <a:picLocks noGrp="1" noChangeAspect="1"/>
          </p:cNvPicPr>
          <p:nvPr>
            <p:ph idx="1"/>
          </p:nvPr>
        </p:nvPicPr>
        <p:blipFill>
          <a:blip r:embed="rId2"/>
          <a:stretch>
            <a:fillRect/>
          </a:stretch>
        </p:blipFill>
        <p:spPr>
          <a:xfrm>
            <a:off x="457200" y="1480300"/>
            <a:ext cx="8229600" cy="4425695"/>
          </a:xfrm>
          <a:prstGeom prst="rect">
            <a:avLst/>
          </a:prstGeom>
        </p:spPr>
      </p:pic>
      <p:sp>
        <p:nvSpPr>
          <p:cNvPr id="14" name="Arrow: Down 13">
            <a:extLst>
              <a:ext uri="{FF2B5EF4-FFF2-40B4-BE49-F238E27FC236}">
                <a16:creationId xmlns:a16="http://schemas.microsoft.com/office/drawing/2014/main" id="{8A5D6098-EEB5-4BBA-AE4A-6271FD63BC56}"/>
              </a:ext>
            </a:extLst>
          </p:cNvPr>
          <p:cNvSpPr/>
          <p:nvPr/>
        </p:nvSpPr>
        <p:spPr>
          <a:xfrm>
            <a:off x="4329684" y="1366290"/>
            <a:ext cx="484632"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1</a:t>
            </a:r>
          </a:p>
        </p:txBody>
      </p:sp>
      <p:sp>
        <p:nvSpPr>
          <p:cNvPr id="15" name="Arrow: Up 14">
            <a:extLst>
              <a:ext uri="{FF2B5EF4-FFF2-40B4-BE49-F238E27FC236}">
                <a16:creationId xmlns:a16="http://schemas.microsoft.com/office/drawing/2014/main" id="{7F8534EE-EA0B-49B4-AA6B-6303AEF71BE8}"/>
              </a:ext>
            </a:extLst>
          </p:cNvPr>
          <p:cNvSpPr/>
          <p:nvPr/>
        </p:nvSpPr>
        <p:spPr>
          <a:xfrm>
            <a:off x="5181600" y="2819400"/>
            <a:ext cx="4846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2</a:t>
            </a:r>
          </a:p>
        </p:txBody>
      </p:sp>
      <p:sp>
        <p:nvSpPr>
          <p:cNvPr id="16" name="Arrow: Up 15">
            <a:extLst>
              <a:ext uri="{FF2B5EF4-FFF2-40B4-BE49-F238E27FC236}">
                <a16:creationId xmlns:a16="http://schemas.microsoft.com/office/drawing/2014/main" id="{B83FD72F-9641-4577-ABFB-4C497C6A3583}"/>
              </a:ext>
            </a:extLst>
          </p:cNvPr>
          <p:cNvSpPr/>
          <p:nvPr/>
        </p:nvSpPr>
        <p:spPr>
          <a:xfrm>
            <a:off x="3966210" y="4513303"/>
            <a:ext cx="726948" cy="1125497"/>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3</a:t>
            </a:r>
          </a:p>
        </p:txBody>
      </p:sp>
    </p:spTree>
    <p:extLst>
      <p:ext uri="{BB962C8B-B14F-4D97-AF65-F5344CB8AC3E}">
        <p14:creationId xmlns:p14="http://schemas.microsoft.com/office/powerpoint/2010/main" val="52129264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Time Off: Sick Leave</a:t>
            </a:r>
          </a:p>
        </p:txBody>
      </p:sp>
      <p:sp>
        <p:nvSpPr>
          <p:cNvPr id="3" name="Content Placeholder 2"/>
          <p:cNvSpPr>
            <a:spLocks noGrp="1"/>
          </p:cNvSpPr>
          <p:nvPr>
            <p:ph idx="1"/>
          </p:nvPr>
        </p:nvSpPr>
        <p:spPr>
          <a:xfrm>
            <a:off x="457200" y="1417638"/>
            <a:ext cx="8229600" cy="4525963"/>
          </a:xfrm>
        </p:spPr>
        <p:txBody>
          <a:bodyPr>
            <a:normAutofit lnSpcReduction="10000"/>
          </a:bodyPr>
          <a:lstStyle/>
          <a:p>
            <a:pPr marL="0" indent="0">
              <a:buNone/>
            </a:pPr>
            <a:r>
              <a:rPr lang="en-US" dirty="0">
                <a:solidFill>
                  <a:schemeClr val="bg2"/>
                </a:solidFill>
              </a:rPr>
              <a:t>Full-time staff and faculty earn sick leave as indicated below.</a:t>
            </a:r>
          </a:p>
          <a:p>
            <a:pPr lvl="1"/>
            <a:r>
              <a:rPr lang="en-US" dirty="0">
                <a:solidFill>
                  <a:schemeClr val="bg2"/>
                </a:solidFill>
              </a:rPr>
              <a:t>Full-time employees earn sick leave at a rate of 1.25 days per month for each month worked.</a:t>
            </a:r>
          </a:p>
          <a:p>
            <a:pPr lvl="2"/>
            <a:r>
              <a:rPr lang="en-US" dirty="0">
                <a:solidFill>
                  <a:schemeClr val="bg2"/>
                </a:solidFill>
              </a:rPr>
              <a:t>Sick leave may be used for the illness of an immediate family member, with supervisor’s approval, for up to 3 days. A doctor’s note is required after 3 days. Extensions must be approved by the VP of Finance.</a:t>
            </a:r>
          </a:p>
          <a:p>
            <a:pPr marL="0" indent="0">
              <a:buNone/>
            </a:pPr>
            <a:r>
              <a:rPr lang="en-US" dirty="0">
                <a:solidFill>
                  <a:schemeClr val="bg2"/>
                </a:solidFill>
              </a:rPr>
              <a:t>Employees may accumulate sick leave up to a total of 120 working days.</a:t>
            </a:r>
          </a:p>
          <a:p>
            <a:pPr lvl="1"/>
            <a:endParaRPr lang="en-US" dirty="0"/>
          </a:p>
        </p:txBody>
      </p:sp>
    </p:spTree>
    <p:extLst>
      <p:ext uri="{BB962C8B-B14F-4D97-AF65-F5344CB8AC3E}">
        <p14:creationId xmlns:p14="http://schemas.microsoft.com/office/powerpoint/2010/main" val="647806081"/>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Time Off: Vacation</a:t>
            </a:r>
            <a:r>
              <a:rPr lang="en-US" dirty="0"/>
              <a:t>	</a:t>
            </a:r>
          </a:p>
        </p:txBody>
      </p:sp>
      <p:sp>
        <p:nvSpPr>
          <p:cNvPr id="3" name="Content Placeholder 2"/>
          <p:cNvSpPr>
            <a:spLocks noGrp="1"/>
          </p:cNvSpPr>
          <p:nvPr>
            <p:ph idx="1"/>
          </p:nvPr>
        </p:nvSpPr>
        <p:spPr>
          <a:xfrm>
            <a:off x="457200" y="1295400"/>
            <a:ext cx="8229600" cy="4572000"/>
          </a:xfrm>
        </p:spPr>
        <p:txBody>
          <a:bodyPr>
            <a:normAutofit fontScale="70000" lnSpcReduction="20000"/>
          </a:bodyPr>
          <a:lstStyle/>
          <a:p>
            <a:pPr marL="0" indent="0">
              <a:buNone/>
            </a:pPr>
            <a:r>
              <a:rPr lang="en-US" dirty="0">
                <a:solidFill>
                  <a:schemeClr val="bg2"/>
                </a:solidFill>
              </a:rPr>
              <a:t>Full-time staff employees earn vacation each month according to the schedule below:</a:t>
            </a:r>
          </a:p>
          <a:p>
            <a:endParaRPr lang="en-US" dirty="0"/>
          </a:p>
          <a:p>
            <a:endParaRPr lang="en-US" dirty="0"/>
          </a:p>
          <a:p>
            <a:endParaRPr lang="en-US" dirty="0"/>
          </a:p>
          <a:p>
            <a:pPr marL="457200" lvl="1" indent="0">
              <a:buNone/>
            </a:pPr>
            <a:endParaRPr lang="en-US" dirty="0"/>
          </a:p>
          <a:p>
            <a:pPr marL="0" indent="0">
              <a:buNone/>
            </a:pPr>
            <a:endParaRPr lang="en-US" dirty="0"/>
          </a:p>
          <a:p>
            <a:pPr marL="0" indent="0">
              <a:buNone/>
            </a:pPr>
            <a:endParaRPr lang="en-US" dirty="0">
              <a:solidFill>
                <a:schemeClr val="bg2"/>
              </a:solidFill>
            </a:endParaRPr>
          </a:p>
          <a:p>
            <a:pPr marL="0" indent="0">
              <a:buNone/>
            </a:pPr>
            <a:endParaRPr lang="en-US" dirty="0">
              <a:solidFill>
                <a:schemeClr val="bg2"/>
              </a:solidFill>
            </a:endParaRPr>
          </a:p>
          <a:p>
            <a:pPr marL="0" indent="0">
              <a:buNone/>
            </a:pPr>
            <a:endParaRPr lang="en-US" dirty="0">
              <a:solidFill>
                <a:schemeClr val="bg2"/>
              </a:solidFill>
            </a:endParaRPr>
          </a:p>
          <a:p>
            <a:pPr marL="0" indent="0">
              <a:buNone/>
            </a:pPr>
            <a:r>
              <a:rPr lang="en-US" dirty="0">
                <a:solidFill>
                  <a:schemeClr val="bg2"/>
                </a:solidFill>
              </a:rPr>
              <a:t>Employees may accrue up to 2 times the annual accrual (ex. If an employee accrues 10 days of vacation per year, may accrue up to 20 days maximum).</a:t>
            </a:r>
          </a:p>
          <a:p>
            <a:pPr marL="0" indent="0">
              <a:buNone/>
            </a:pPr>
            <a:r>
              <a:rPr lang="en-US" dirty="0">
                <a:solidFill>
                  <a:schemeClr val="bg2"/>
                </a:solidFill>
              </a:rPr>
              <a:t>Vacation time must be requested and approved prior to being away.</a:t>
            </a:r>
          </a:p>
          <a:p>
            <a:pPr marL="0" indent="0">
              <a:buNone/>
            </a:pPr>
            <a:endParaRPr lang="en-US" dirty="0">
              <a:solidFill>
                <a:schemeClr val="bg2"/>
              </a:solidFill>
            </a:endParaRPr>
          </a:p>
          <a:p>
            <a:pPr lvl="1"/>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40740064"/>
              </p:ext>
            </p:extLst>
          </p:nvPr>
        </p:nvGraphicFramePr>
        <p:xfrm>
          <a:off x="685800" y="2286000"/>
          <a:ext cx="7315200" cy="202184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70840">
                <a:tc>
                  <a:txBody>
                    <a:bodyPr/>
                    <a:lstStyle/>
                    <a:p>
                      <a:r>
                        <a:rPr lang="en-US" dirty="0"/>
                        <a:t>Job Classification</a:t>
                      </a:r>
                    </a:p>
                  </a:txBody>
                  <a:tcPr/>
                </a:tc>
                <a:tc>
                  <a:txBody>
                    <a:bodyPr/>
                    <a:lstStyle/>
                    <a:p>
                      <a:r>
                        <a:rPr lang="en-US" dirty="0"/>
                        <a:t>Days Per Month</a:t>
                      </a:r>
                    </a:p>
                  </a:txBody>
                  <a:tcPr/>
                </a:tc>
                <a:tc>
                  <a:txBody>
                    <a:bodyPr/>
                    <a:lstStyle/>
                    <a:p>
                      <a:r>
                        <a:rPr lang="en-US" dirty="0"/>
                        <a:t>Years of Service</a:t>
                      </a:r>
                    </a:p>
                  </a:txBody>
                  <a:tcPr/>
                </a:tc>
                <a:tc>
                  <a:txBody>
                    <a:bodyPr/>
                    <a:lstStyle/>
                    <a:p>
                      <a:r>
                        <a:rPr lang="en-US" dirty="0"/>
                        <a:t>Annual Weeks</a:t>
                      </a:r>
                    </a:p>
                  </a:txBody>
                  <a:tcPr/>
                </a:tc>
                <a:extLst>
                  <a:ext uri="{0D108BD9-81ED-4DB2-BD59-A6C34878D82A}">
                    <a16:rowId xmlns:a16="http://schemas.microsoft.com/office/drawing/2014/main" val="10000"/>
                  </a:ext>
                </a:extLst>
              </a:tr>
              <a:tr h="370840">
                <a:tc>
                  <a:txBody>
                    <a:bodyPr/>
                    <a:lstStyle/>
                    <a:p>
                      <a:r>
                        <a:rPr lang="en-US" dirty="0"/>
                        <a:t>Non-Exempt</a:t>
                      </a:r>
                    </a:p>
                  </a:txBody>
                  <a:tcPr/>
                </a:tc>
                <a:tc>
                  <a:txBody>
                    <a:bodyPr/>
                    <a:lstStyle/>
                    <a:p>
                      <a:pPr algn="ctr"/>
                      <a:r>
                        <a:rPr lang="en-US" dirty="0"/>
                        <a:t>.83</a:t>
                      </a:r>
                    </a:p>
                    <a:p>
                      <a:pPr algn="ctr"/>
                      <a:r>
                        <a:rPr lang="en-US" dirty="0"/>
                        <a:t>1.25</a:t>
                      </a:r>
                    </a:p>
                  </a:txBody>
                  <a:tcPr/>
                </a:tc>
                <a:tc>
                  <a:txBody>
                    <a:bodyPr/>
                    <a:lstStyle/>
                    <a:p>
                      <a:pPr algn="ctr"/>
                      <a:r>
                        <a:rPr lang="en-US" dirty="0"/>
                        <a:t>0-10</a:t>
                      </a:r>
                    </a:p>
                    <a:p>
                      <a:pPr algn="ctr"/>
                      <a:r>
                        <a:rPr lang="en-US" dirty="0"/>
                        <a:t>10 &amp; Up</a:t>
                      </a:r>
                    </a:p>
                  </a:txBody>
                  <a:tcPr/>
                </a:tc>
                <a:tc>
                  <a:txBody>
                    <a:bodyPr/>
                    <a:lstStyle/>
                    <a:p>
                      <a:pPr algn="ctr"/>
                      <a:r>
                        <a:rPr lang="en-US" dirty="0"/>
                        <a:t>2 weeks</a:t>
                      </a:r>
                    </a:p>
                    <a:p>
                      <a:pPr algn="ctr"/>
                      <a:r>
                        <a:rPr lang="en-US" dirty="0"/>
                        <a:t>3 weeks</a:t>
                      </a:r>
                    </a:p>
                  </a:txBody>
                  <a:tcPr/>
                </a:tc>
                <a:extLst>
                  <a:ext uri="{0D108BD9-81ED-4DB2-BD59-A6C34878D82A}">
                    <a16:rowId xmlns:a16="http://schemas.microsoft.com/office/drawing/2014/main" val="10001"/>
                  </a:ext>
                </a:extLst>
              </a:tr>
              <a:tr h="370840">
                <a:tc>
                  <a:txBody>
                    <a:bodyPr/>
                    <a:lstStyle/>
                    <a:p>
                      <a:r>
                        <a:rPr lang="en-US" dirty="0"/>
                        <a:t>Exempt</a:t>
                      </a:r>
                    </a:p>
                  </a:txBody>
                  <a:tcPr/>
                </a:tc>
                <a:tc>
                  <a:txBody>
                    <a:bodyPr/>
                    <a:lstStyle/>
                    <a:p>
                      <a:pPr algn="ctr"/>
                      <a:r>
                        <a:rPr lang="en-US" dirty="0"/>
                        <a:t>1.25</a:t>
                      </a:r>
                    </a:p>
                    <a:p>
                      <a:pPr algn="ctr"/>
                      <a:r>
                        <a:rPr lang="en-US" dirty="0"/>
                        <a:t>1.67</a:t>
                      </a:r>
                    </a:p>
                  </a:txBody>
                  <a:tcPr/>
                </a:tc>
                <a:tc>
                  <a:txBody>
                    <a:bodyPr/>
                    <a:lstStyle/>
                    <a:p>
                      <a:pPr algn="ctr"/>
                      <a:r>
                        <a:rPr lang="en-US" dirty="0"/>
                        <a:t>0-10</a:t>
                      </a:r>
                    </a:p>
                    <a:p>
                      <a:pPr algn="ctr"/>
                      <a:r>
                        <a:rPr lang="en-US" dirty="0"/>
                        <a:t>10 &amp; Up</a:t>
                      </a:r>
                    </a:p>
                  </a:txBody>
                  <a:tcPr/>
                </a:tc>
                <a:tc>
                  <a:txBody>
                    <a:bodyPr/>
                    <a:lstStyle/>
                    <a:p>
                      <a:pPr algn="ctr"/>
                      <a:r>
                        <a:rPr lang="en-US" dirty="0"/>
                        <a:t>3 weeks</a:t>
                      </a:r>
                    </a:p>
                    <a:p>
                      <a:pPr algn="ctr"/>
                      <a:r>
                        <a:rPr lang="en-US" dirty="0"/>
                        <a:t>4 weeks</a:t>
                      </a:r>
                    </a:p>
                  </a:txBody>
                  <a:tcPr/>
                </a:tc>
                <a:extLst>
                  <a:ext uri="{0D108BD9-81ED-4DB2-BD59-A6C34878D82A}">
                    <a16:rowId xmlns:a16="http://schemas.microsoft.com/office/drawing/2014/main" val="10002"/>
                  </a:ext>
                </a:extLst>
              </a:tr>
              <a:tr h="370840">
                <a:tc>
                  <a:txBody>
                    <a:bodyPr/>
                    <a:lstStyle/>
                    <a:p>
                      <a:r>
                        <a:rPr lang="en-US" dirty="0"/>
                        <a:t>Officers</a:t>
                      </a:r>
                    </a:p>
                  </a:txBody>
                  <a:tcPr/>
                </a:tc>
                <a:tc>
                  <a:txBody>
                    <a:bodyPr/>
                    <a:lstStyle/>
                    <a:p>
                      <a:pPr algn="ctr"/>
                      <a:r>
                        <a:rPr lang="en-US" dirty="0"/>
                        <a:t>1.67</a:t>
                      </a:r>
                    </a:p>
                  </a:txBody>
                  <a:tcPr/>
                </a:tc>
                <a:tc>
                  <a:txBody>
                    <a:bodyPr/>
                    <a:lstStyle/>
                    <a:p>
                      <a:pPr algn="ctr"/>
                      <a:r>
                        <a:rPr lang="en-US" dirty="0"/>
                        <a:t>All</a:t>
                      </a:r>
                    </a:p>
                  </a:txBody>
                  <a:tcPr/>
                </a:tc>
                <a:tc>
                  <a:txBody>
                    <a:bodyPr/>
                    <a:lstStyle/>
                    <a:p>
                      <a:pPr algn="ctr"/>
                      <a:r>
                        <a:rPr lang="en-US" dirty="0"/>
                        <a:t>4 weeks</a:t>
                      </a:r>
                    </a:p>
                  </a:txBody>
                  <a:tcPr/>
                </a:tc>
                <a:extLst>
                  <a:ext uri="{0D108BD9-81ED-4DB2-BD59-A6C34878D82A}">
                    <a16:rowId xmlns:a16="http://schemas.microsoft.com/office/drawing/2014/main" val="10003"/>
                  </a:ext>
                </a:extLst>
              </a:tr>
            </a:tbl>
          </a:graphicData>
        </a:graphic>
      </p:graphicFrame>
      <p:sp>
        <p:nvSpPr>
          <p:cNvPr id="5" name="Oval 4">
            <a:hlinkClick r:id="rId2" action="ppaction://hlinksldjump"/>
            <a:extLst>
              <a:ext uri="{FF2B5EF4-FFF2-40B4-BE49-F238E27FC236}">
                <a16:creationId xmlns:a16="http://schemas.microsoft.com/office/drawing/2014/main" id="{44059C11-0244-4FCC-A8A3-F95C2DDD3D36}"/>
              </a:ext>
            </a:extLst>
          </p:cNvPr>
          <p:cNvSpPr/>
          <p:nvPr/>
        </p:nvSpPr>
        <p:spPr>
          <a:xfrm>
            <a:off x="1219200" y="5755553"/>
            <a:ext cx="18288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Where to request time off</a:t>
            </a:r>
          </a:p>
        </p:txBody>
      </p:sp>
    </p:spTree>
    <p:extLst>
      <p:ext uri="{BB962C8B-B14F-4D97-AF65-F5344CB8AC3E}">
        <p14:creationId xmlns:p14="http://schemas.microsoft.com/office/powerpoint/2010/main" val="2798597173"/>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CF3CF-7216-4D39-AD40-042E007170B7}"/>
              </a:ext>
            </a:extLst>
          </p:cNvPr>
          <p:cNvSpPr>
            <a:spLocks noGrp="1"/>
          </p:cNvSpPr>
          <p:nvPr>
            <p:ph type="title"/>
          </p:nvPr>
        </p:nvSpPr>
        <p:spPr>
          <a:xfrm>
            <a:off x="457200" y="274638"/>
            <a:ext cx="8229600" cy="811310"/>
          </a:xfrm>
        </p:spPr>
        <p:txBody>
          <a:bodyPr/>
          <a:lstStyle/>
          <a:p>
            <a:r>
              <a:rPr lang="en-US" dirty="0">
                <a:solidFill>
                  <a:schemeClr val="bg2"/>
                </a:solidFill>
              </a:rPr>
              <a:t>To Request Vacation/Sick Time</a:t>
            </a:r>
          </a:p>
        </p:txBody>
      </p:sp>
      <p:sp>
        <p:nvSpPr>
          <p:cNvPr id="6" name="Content Placeholder 5">
            <a:extLst>
              <a:ext uri="{FF2B5EF4-FFF2-40B4-BE49-F238E27FC236}">
                <a16:creationId xmlns:a16="http://schemas.microsoft.com/office/drawing/2014/main" id="{92603518-9360-437B-9A4F-0F437748342C}"/>
              </a:ext>
            </a:extLst>
          </p:cNvPr>
          <p:cNvSpPr>
            <a:spLocks noGrp="1"/>
          </p:cNvSpPr>
          <p:nvPr>
            <p:ph idx="1"/>
          </p:nvPr>
        </p:nvSpPr>
        <p:spPr>
          <a:xfrm>
            <a:off x="1905000" y="1600200"/>
            <a:ext cx="5181600" cy="4525963"/>
          </a:xfrm>
        </p:spPr>
        <p:txBody>
          <a:bodyPr/>
          <a:lstStyle/>
          <a:p>
            <a:pPr marL="0" indent="0">
              <a:buNone/>
            </a:pPr>
            <a:endParaRPr lang="en-US" dirty="0"/>
          </a:p>
        </p:txBody>
      </p:sp>
      <p:sp>
        <p:nvSpPr>
          <p:cNvPr id="3" name="Rectangle: Rounded Corners 2">
            <a:extLst>
              <a:ext uri="{FF2B5EF4-FFF2-40B4-BE49-F238E27FC236}">
                <a16:creationId xmlns:a16="http://schemas.microsoft.com/office/drawing/2014/main" id="{3ADC4F32-966E-4CAD-8CC9-EABD35199305}"/>
              </a:ext>
            </a:extLst>
          </p:cNvPr>
          <p:cNvSpPr/>
          <p:nvPr/>
        </p:nvSpPr>
        <p:spPr>
          <a:xfrm>
            <a:off x="6019800" y="6003654"/>
            <a:ext cx="914400" cy="527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2" action="ppaction://hlinksldjump"/>
              </a:rPr>
              <a:t>Back</a:t>
            </a:r>
            <a:endParaRPr lang="en-US" dirty="0"/>
          </a:p>
        </p:txBody>
      </p:sp>
      <p:pic>
        <p:nvPicPr>
          <p:cNvPr id="10" name="Picture 9">
            <a:extLst>
              <a:ext uri="{FF2B5EF4-FFF2-40B4-BE49-F238E27FC236}">
                <a16:creationId xmlns:a16="http://schemas.microsoft.com/office/drawing/2014/main" id="{FC81CC51-27AC-4479-B314-6B3946E1E676}"/>
              </a:ext>
            </a:extLst>
          </p:cNvPr>
          <p:cNvPicPr>
            <a:picLocks noChangeAspect="1"/>
          </p:cNvPicPr>
          <p:nvPr/>
        </p:nvPicPr>
        <p:blipFill>
          <a:blip r:embed="rId3"/>
          <a:stretch>
            <a:fillRect/>
          </a:stretch>
        </p:blipFill>
        <p:spPr>
          <a:xfrm>
            <a:off x="762000" y="1219046"/>
            <a:ext cx="7239000" cy="4784608"/>
          </a:xfrm>
          <a:prstGeom prst="rect">
            <a:avLst/>
          </a:prstGeom>
        </p:spPr>
      </p:pic>
      <p:sp>
        <p:nvSpPr>
          <p:cNvPr id="4" name="Arrow: Up 3">
            <a:extLst>
              <a:ext uri="{FF2B5EF4-FFF2-40B4-BE49-F238E27FC236}">
                <a16:creationId xmlns:a16="http://schemas.microsoft.com/office/drawing/2014/main" id="{7B66D0A1-FCFE-453E-BED3-86FF8A1B5DAA}"/>
              </a:ext>
            </a:extLst>
          </p:cNvPr>
          <p:cNvSpPr/>
          <p:nvPr/>
        </p:nvSpPr>
        <p:spPr>
          <a:xfrm>
            <a:off x="4495800" y="2514600"/>
            <a:ext cx="533400" cy="1131003"/>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1</a:t>
            </a:r>
          </a:p>
        </p:txBody>
      </p:sp>
      <p:sp>
        <p:nvSpPr>
          <p:cNvPr id="5" name="Arrow: Up 4">
            <a:extLst>
              <a:ext uri="{FF2B5EF4-FFF2-40B4-BE49-F238E27FC236}">
                <a16:creationId xmlns:a16="http://schemas.microsoft.com/office/drawing/2014/main" id="{DDA8E19D-F79A-49B4-8773-7B90AFEE7EA5}"/>
              </a:ext>
            </a:extLst>
          </p:cNvPr>
          <p:cNvSpPr/>
          <p:nvPr/>
        </p:nvSpPr>
        <p:spPr>
          <a:xfrm>
            <a:off x="900684" y="3881603"/>
            <a:ext cx="4846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rPr>
              <a:t>2</a:t>
            </a:r>
          </a:p>
        </p:txBody>
      </p:sp>
    </p:spTree>
    <p:extLst>
      <p:ext uri="{BB962C8B-B14F-4D97-AF65-F5344CB8AC3E}">
        <p14:creationId xmlns:p14="http://schemas.microsoft.com/office/powerpoint/2010/main" val="3559080529"/>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Time Off: Holiday</a:t>
            </a:r>
          </a:p>
        </p:txBody>
      </p:sp>
      <p:sp>
        <p:nvSpPr>
          <p:cNvPr id="3" name="Content Placeholder 2"/>
          <p:cNvSpPr>
            <a:spLocks noGrp="1"/>
          </p:cNvSpPr>
          <p:nvPr>
            <p:ph idx="1"/>
          </p:nvPr>
        </p:nvSpPr>
        <p:spPr>
          <a:xfrm>
            <a:off x="457200" y="1600200"/>
            <a:ext cx="8229600" cy="4648200"/>
          </a:xfrm>
        </p:spPr>
        <p:txBody>
          <a:bodyPr>
            <a:normAutofit/>
          </a:bodyPr>
          <a:lstStyle/>
          <a:p>
            <a:r>
              <a:rPr lang="en-US" dirty="0">
                <a:solidFill>
                  <a:schemeClr val="bg2"/>
                </a:solidFill>
              </a:rPr>
              <a:t>Staff holidays are listed on the </a:t>
            </a:r>
            <a:r>
              <a:rPr lang="en-US" dirty="0">
                <a:solidFill>
                  <a:schemeClr val="bg2"/>
                </a:solidFill>
                <a:hlinkClick r:id="rId2"/>
              </a:rPr>
              <a:t>HR website</a:t>
            </a:r>
            <a:r>
              <a:rPr lang="en-US" dirty="0">
                <a:solidFill>
                  <a:schemeClr val="bg2"/>
                </a:solidFill>
              </a:rPr>
              <a:t>.</a:t>
            </a:r>
          </a:p>
          <a:p>
            <a:r>
              <a:rPr lang="en-US" dirty="0">
                <a:solidFill>
                  <a:schemeClr val="bg2"/>
                </a:solidFill>
              </a:rPr>
              <a:t>All staff employees must be currently working 2 weeks prior and 2 weeks after the holiday to receive holiday pay.</a:t>
            </a:r>
          </a:p>
          <a:p>
            <a:r>
              <a:rPr lang="en-US" dirty="0">
                <a:solidFill>
                  <a:schemeClr val="bg2"/>
                </a:solidFill>
              </a:rPr>
              <a:t>Student/Faculty holidays are listed in the CMU Academic Catalog or in the Important Academic Dates section of the CMU Faculty Handbook.</a:t>
            </a:r>
          </a:p>
          <a:p>
            <a:pPr marL="0" indent="0">
              <a:buNone/>
            </a:pPr>
            <a:endParaRPr lang="en-US" dirty="0"/>
          </a:p>
        </p:txBody>
      </p:sp>
    </p:spTree>
    <p:extLst>
      <p:ext uri="{BB962C8B-B14F-4D97-AF65-F5344CB8AC3E}">
        <p14:creationId xmlns:p14="http://schemas.microsoft.com/office/powerpoint/2010/main" val="1091236619"/>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6AA31-6320-410C-87A6-B3F3CD78C26A}"/>
              </a:ext>
            </a:extLst>
          </p:cNvPr>
          <p:cNvSpPr>
            <a:spLocks noGrp="1"/>
          </p:cNvSpPr>
          <p:nvPr>
            <p:ph type="title"/>
          </p:nvPr>
        </p:nvSpPr>
        <p:spPr/>
        <p:txBody>
          <a:bodyPr/>
          <a:lstStyle/>
          <a:p>
            <a:r>
              <a:rPr lang="en-US" dirty="0">
                <a:solidFill>
                  <a:schemeClr val="bg2"/>
                </a:solidFill>
              </a:rPr>
              <a:t>Payroll	by groups	</a:t>
            </a:r>
          </a:p>
        </p:txBody>
      </p:sp>
      <p:sp>
        <p:nvSpPr>
          <p:cNvPr id="3" name="Content Placeholder 2">
            <a:extLst>
              <a:ext uri="{FF2B5EF4-FFF2-40B4-BE49-F238E27FC236}">
                <a16:creationId xmlns:a16="http://schemas.microsoft.com/office/drawing/2014/main" id="{BE8F2B7A-4300-4E61-B441-AE011AA5F6EC}"/>
              </a:ext>
            </a:extLst>
          </p:cNvPr>
          <p:cNvSpPr>
            <a:spLocks noGrp="1"/>
          </p:cNvSpPr>
          <p:nvPr>
            <p:ph idx="1"/>
          </p:nvPr>
        </p:nvSpPr>
        <p:spPr/>
        <p:txBody>
          <a:bodyPr>
            <a:normAutofit lnSpcReduction="10000"/>
          </a:bodyPr>
          <a:lstStyle/>
          <a:p>
            <a:r>
              <a:rPr lang="en-US" dirty="0">
                <a:solidFill>
                  <a:schemeClr val="bg2"/>
                </a:solidFill>
              </a:rPr>
              <a:t>Plant Operations is paid every 2 weeks on a Friday</a:t>
            </a:r>
          </a:p>
          <a:p>
            <a:r>
              <a:rPr lang="en-US" dirty="0">
                <a:solidFill>
                  <a:schemeClr val="bg2"/>
                </a:solidFill>
              </a:rPr>
              <a:t>Non-Exempt employees are paid on the 1</a:t>
            </a:r>
            <a:r>
              <a:rPr lang="en-US" baseline="30000" dirty="0">
                <a:solidFill>
                  <a:schemeClr val="bg2"/>
                </a:solidFill>
              </a:rPr>
              <a:t>st</a:t>
            </a:r>
            <a:r>
              <a:rPr lang="en-US" dirty="0">
                <a:solidFill>
                  <a:schemeClr val="bg2"/>
                </a:solidFill>
              </a:rPr>
              <a:t> of the month, and their pay period is from the 21</a:t>
            </a:r>
            <a:r>
              <a:rPr lang="en-US" baseline="30000" dirty="0">
                <a:solidFill>
                  <a:schemeClr val="bg2"/>
                </a:solidFill>
              </a:rPr>
              <a:t>st</a:t>
            </a:r>
            <a:r>
              <a:rPr lang="en-US" dirty="0">
                <a:solidFill>
                  <a:schemeClr val="bg2"/>
                </a:solidFill>
              </a:rPr>
              <a:t> of the month to the 20</a:t>
            </a:r>
            <a:r>
              <a:rPr lang="en-US" baseline="30000" dirty="0">
                <a:solidFill>
                  <a:schemeClr val="bg2"/>
                </a:solidFill>
              </a:rPr>
              <a:t>th</a:t>
            </a:r>
            <a:r>
              <a:rPr lang="en-US" dirty="0">
                <a:solidFill>
                  <a:schemeClr val="bg2"/>
                </a:solidFill>
              </a:rPr>
              <a:t>.</a:t>
            </a:r>
          </a:p>
          <a:p>
            <a:r>
              <a:rPr lang="en-US" dirty="0">
                <a:solidFill>
                  <a:schemeClr val="bg2"/>
                </a:solidFill>
              </a:rPr>
              <a:t>Exempt employees are also paid on the 1</a:t>
            </a:r>
            <a:r>
              <a:rPr lang="en-US" baseline="30000" dirty="0">
                <a:solidFill>
                  <a:schemeClr val="bg2"/>
                </a:solidFill>
              </a:rPr>
              <a:t>st</a:t>
            </a:r>
            <a:r>
              <a:rPr lang="en-US" dirty="0">
                <a:solidFill>
                  <a:schemeClr val="bg2"/>
                </a:solidFill>
              </a:rPr>
              <a:t> of the month, and their pay period is by calendar month</a:t>
            </a:r>
            <a:r>
              <a:rPr lang="en-US" dirty="0"/>
              <a:t>.</a:t>
            </a:r>
          </a:p>
          <a:p>
            <a:r>
              <a:rPr lang="en-US" dirty="0">
                <a:solidFill>
                  <a:schemeClr val="bg2"/>
                </a:solidFill>
              </a:rPr>
              <a:t>Adjuncts are paid by contract/class</a:t>
            </a:r>
          </a:p>
        </p:txBody>
      </p:sp>
    </p:spTree>
    <p:extLst>
      <p:ext uri="{BB962C8B-B14F-4D97-AF65-F5344CB8AC3E}">
        <p14:creationId xmlns:p14="http://schemas.microsoft.com/office/powerpoint/2010/main" val="3010081762"/>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D84D9-6F63-41C9-B3E9-ABFA0ACAC166}"/>
              </a:ext>
            </a:extLst>
          </p:cNvPr>
          <p:cNvSpPr>
            <a:spLocks noGrp="1"/>
          </p:cNvSpPr>
          <p:nvPr>
            <p:ph type="title"/>
          </p:nvPr>
        </p:nvSpPr>
        <p:spPr/>
        <p:txBody>
          <a:bodyPr/>
          <a:lstStyle/>
          <a:p>
            <a:r>
              <a:rPr lang="en-US" dirty="0">
                <a:solidFill>
                  <a:schemeClr val="bg2"/>
                </a:solidFill>
              </a:rPr>
              <a:t>CORONAVIRUS UPDTATES</a:t>
            </a:r>
          </a:p>
        </p:txBody>
      </p:sp>
      <p:sp>
        <p:nvSpPr>
          <p:cNvPr id="3" name="Content Placeholder 2">
            <a:extLst>
              <a:ext uri="{FF2B5EF4-FFF2-40B4-BE49-F238E27FC236}">
                <a16:creationId xmlns:a16="http://schemas.microsoft.com/office/drawing/2014/main" id="{2BE6E93A-172E-45E6-AC5F-C7642CCB57D2}"/>
              </a:ext>
            </a:extLst>
          </p:cNvPr>
          <p:cNvSpPr>
            <a:spLocks noGrp="1"/>
          </p:cNvSpPr>
          <p:nvPr>
            <p:ph idx="1"/>
          </p:nvPr>
        </p:nvSpPr>
        <p:spPr/>
        <p:txBody>
          <a:bodyPr/>
          <a:lstStyle/>
          <a:p>
            <a:pPr marL="0" indent="0">
              <a:buNone/>
            </a:pPr>
            <a:endParaRPr lang="en-US" dirty="0"/>
          </a:p>
          <a:p>
            <a:pPr marL="0" indent="0">
              <a:buNone/>
            </a:pPr>
            <a:r>
              <a:rPr lang="en-US" dirty="0">
                <a:solidFill>
                  <a:schemeClr val="bg2"/>
                </a:solidFill>
              </a:rPr>
              <a:t>In an effort to create a safe working environment, CMU will continue to follow the 6 foot social distancing recommendations.  You can view all Coronavirus updates on the CMU Website.</a:t>
            </a:r>
          </a:p>
        </p:txBody>
      </p:sp>
      <p:sp>
        <p:nvSpPr>
          <p:cNvPr id="4" name="Oval 3">
            <a:extLst>
              <a:ext uri="{FF2B5EF4-FFF2-40B4-BE49-F238E27FC236}">
                <a16:creationId xmlns:a16="http://schemas.microsoft.com/office/drawing/2014/main" id="{503365A9-165D-4A33-BD48-48C8D13F5DBD}"/>
              </a:ext>
            </a:extLst>
          </p:cNvPr>
          <p:cNvSpPr/>
          <p:nvPr/>
        </p:nvSpPr>
        <p:spPr>
          <a:xfrm>
            <a:off x="2331031" y="4308763"/>
            <a:ext cx="1524000" cy="7273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hlinkClick r:id="rId2"/>
              </a:rPr>
              <a:t>Coronavirus</a:t>
            </a:r>
            <a:r>
              <a:rPr lang="en-US" sz="1400" dirty="0">
                <a:solidFill>
                  <a:schemeClr val="bg2"/>
                </a:solidFill>
              </a:rPr>
              <a:t> updates</a:t>
            </a:r>
          </a:p>
        </p:txBody>
      </p:sp>
      <p:sp>
        <p:nvSpPr>
          <p:cNvPr id="5" name="Oval 4">
            <a:extLst>
              <a:ext uri="{FF2B5EF4-FFF2-40B4-BE49-F238E27FC236}">
                <a16:creationId xmlns:a16="http://schemas.microsoft.com/office/drawing/2014/main" id="{FF02C65D-F6FC-4FCA-8290-E91FA384A974}"/>
              </a:ext>
            </a:extLst>
          </p:cNvPr>
          <p:cNvSpPr/>
          <p:nvPr/>
        </p:nvSpPr>
        <p:spPr>
          <a:xfrm>
            <a:off x="5264726" y="4312227"/>
            <a:ext cx="1676400" cy="7273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solidFill>
                <a:hlinkClick r:id="rId3"/>
              </a:rPr>
              <a:t>Coronavirus</a:t>
            </a:r>
            <a:r>
              <a:rPr lang="en-US" sz="1400" dirty="0">
                <a:solidFill>
                  <a:schemeClr val="bg2"/>
                </a:solidFill>
              </a:rPr>
              <a:t> FAQ</a:t>
            </a:r>
          </a:p>
        </p:txBody>
      </p:sp>
    </p:spTree>
    <p:extLst>
      <p:ext uri="{BB962C8B-B14F-4D97-AF65-F5344CB8AC3E}">
        <p14:creationId xmlns:p14="http://schemas.microsoft.com/office/powerpoint/2010/main" val="2706826343"/>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Taking Care of Business</a:t>
            </a:r>
          </a:p>
        </p:txBody>
      </p:sp>
      <p:sp>
        <p:nvSpPr>
          <p:cNvPr id="3" name="Content Placeholder 2"/>
          <p:cNvSpPr>
            <a:spLocks noGrp="1"/>
          </p:cNvSpPr>
          <p:nvPr>
            <p:ph idx="1"/>
          </p:nvPr>
        </p:nvSpPr>
        <p:spPr>
          <a:xfrm>
            <a:off x="457200" y="1371600"/>
            <a:ext cx="8229600" cy="4953000"/>
          </a:xfrm>
        </p:spPr>
        <p:txBody>
          <a:bodyPr>
            <a:normAutofit lnSpcReduction="10000"/>
          </a:bodyPr>
          <a:lstStyle/>
          <a:p>
            <a:r>
              <a:rPr lang="en-US" dirty="0">
                <a:solidFill>
                  <a:schemeClr val="bg2"/>
                </a:solidFill>
              </a:rPr>
              <a:t>The following forms are located on the CMU Website and are fillable, once complete please return them to HR by email. </a:t>
            </a:r>
            <a:r>
              <a:rPr lang="en-US" sz="1600" dirty="0">
                <a:solidFill>
                  <a:schemeClr val="bg2"/>
                </a:solidFill>
                <a:hlinkClick r:id="rId2"/>
              </a:rPr>
              <a:t>hr@centralmethodist.edu</a:t>
            </a:r>
            <a:endParaRPr lang="en-US" sz="1600" dirty="0">
              <a:solidFill>
                <a:schemeClr val="bg2"/>
              </a:solidFill>
            </a:endParaRPr>
          </a:p>
          <a:p>
            <a:pPr lvl="1"/>
            <a:r>
              <a:rPr lang="en-US" dirty="0">
                <a:solidFill>
                  <a:schemeClr val="bg2"/>
                </a:solidFill>
                <a:hlinkClick r:id="rId3" action="ppaction://hlinksldjump"/>
              </a:rPr>
              <a:t>Personal Data Sheet</a:t>
            </a:r>
            <a:endParaRPr lang="en-US" dirty="0">
              <a:solidFill>
                <a:schemeClr val="bg2"/>
              </a:solidFill>
            </a:endParaRPr>
          </a:p>
          <a:p>
            <a:pPr lvl="1"/>
            <a:r>
              <a:rPr lang="en-US" dirty="0">
                <a:solidFill>
                  <a:schemeClr val="bg2"/>
                </a:solidFill>
                <a:hlinkClick r:id="rId4" action="ppaction://hlinksldjump"/>
              </a:rPr>
              <a:t>I-9 Form</a:t>
            </a:r>
            <a:endParaRPr lang="en-US" dirty="0">
              <a:solidFill>
                <a:schemeClr val="bg2"/>
              </a:solidFill>
            </a:endParaRPr>
          </a:p>
          <a:p>
            <a:pPr lvl="1"/>
            <a:r>
              <a:rPr lang="en-US" dirty="0">
                <a:solidFill>
                  <a:schemeClr val="bg2"/>
                </a:solidFill>
                <a:hlinkClick r:id="rId5" action="ppaction://hlinksldjump"/>
              </a:rPr>
              <a:t>Federal W-4</a:t>
            </a:r>
            <a:endParaRPr lang="en-US" dirty="0">
              <a:solidFill>
                <a:schemeClr val="bg2"/>
              </a:solidFill>
            </a:endParaRPr>
          </a:p>
          <a:p>
            <a:pPr lvl="1"/>
            <a:r>
              <a:rPr lang="en-US" dirty="0">
                <a:solidFill>
                  <a:schemeClr val="bg2"/>
                </a:solidFill>
                <a:hlinkClick r:id="rId6" action="ppaction://hlinksldjump"/>
              </a:rPr>
              <a:t>Missouri W-4</a:t>
            </a:r>
            <a:endParaRPr lang="en-US" dirty="0">
              <a:solidFill>
                <a:schemeClr val="bg2"/>
              </a:solidFill>
            </a:endParaRPr>
          </a:p>
          <a:p>
            <a:pPr lvl="1"/>
            <a:r>
              <a:rPr lang="en-US" dirty="0">
                <a:solidFill>
                  <a:schemeClr val="bg2"/>
                </a:solidFill>
                <a:hlinkClick r:id="rId7" action="ppaction://hlinksldjump"/>
              </a:rPr>
              <a:t>TB Assessment – (Faculty Only)</a:t>
            </a:r>
            <a:endParaRPr lang="en-US" dirty="0">
              <a:solidFill>
                <a:schemeClr val="bg2"/>
              </a:solidFill>
            </a:endParaRPr>
          </a:p>
          <a:p>
            <a:pPr lvl="1"/>
            <a:r>
              <a:rPr lang="en-US" dirty="0">
                <a:solidFill>
                  <a:schemeClr val="bg2"/>
                </a:solidFill>
                <a:hlinkClick r:id="rId8" action="ppaction://hlinksldjump"/>
              </a:rPr>
              <a:t>Direct Deposit Authorization</a:t>
            </a:r>
            <a:endParaRPr lang="en-US" dirty="0">
              <a:solidFill>
                <a:schemeClr val="bg2"/>
              </a:solidFill>
            </a:endParaRPr>
          </a:p>
          <a:p>
            <a:pPr lvl="1"/>
            <a:r>
              <a:rPr lang="en-US" dirty="0">
                <a:solidFill>
                  <a:schemeClr val="bg2"/>
                </a:solidFill>
                <a:hlinkClick r:id="rId9" action="ppaction://hlinksldjump"/>
              </a:rPr>
              <a:t>TIAA Retirement (403b)</a:t>
            </a:r>
            <a:r>
              <a:rPr lang="en-US" dirty="0">
                <a:solidFill>
                  <a:schemeClr val="bg2"/>
                </a:solidFill>
              </a:rPr>
              <a:t>    </a:t>
            </a:r>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38800" y="2895600"/>
            <a:ext cx="2676525" cy="1704975"/>
          </a:xfrm>
          <a:prstGeom prst="rect">
            <a:avLst/>
          </a:prstGeom>
        </p:spPr>
      </p:pic>
      <p:sp>
        <p:nvSpPr>
          <p:cNvPr id="5" name="Oval 4">
            <a:hlinkClick r:id="rId11"/>
            <a:extLst>
              <a:ext uri="{FF2B5EF4-FFF2-40B4-BE49-F238E27FC236}">
                <a16:creationId xmlns:a16="http://schemas.microsoft.com/office/drawing/2014/main" id="{AA8A461F-757D-4321-92FE-86ECD1CE028C}"/>
              </a:ext>
            </a:extLst>
          </p:cNvPr>
          <p:cNvSpPr/>
          <p:nvPr/>
        </p:nvSpPr>
        <p:spPr>
          <a:xfrm>
            <a:off x="5105400" y="5635192"/>
            <a:ext cx="1295400" cy="515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How to create an On-line account</a:t>
            </a:r>
          </a:p>
        </p:txBody>
      </p:sp>
    </p:spTree>
    <p:extLst>
      <p:ext uri="{BB962C8B-B14F-4D97-AF65-F5344CB8AC3E}">
        <p14:creationId xmlns:p14="http://schemas.microsoft.com/office/powerpoint/2010/main" val="215694945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3D68A-5991-4C3E-B37B-6F18D47048E5}"/>
              </a:ext>
            </a:extLst>
          </p:cNvPr>
          <p:cNvSpPr>
            <a:spLocks noGrp="1"/>
          </p:cNvSpPr>
          <p:nvPr>
            <p:ph type="title"/>
          </p:nvPr>
        </p:nvSpPr>
        <p:spPr/>
        <p:txBody>
          <a:bodyPr>
            <a:normAutofit fontScale="90000"/>
          </a:bodyPr>
          <a:lstStyle/>
          <a:p>
            <a:r>
              <a:rPr lang="en-US" dirty="0">
                <a:solidFill>
                  <a:schemeClr val="bg2"/>
                </a:solidFill>
              </a:rPr>
              <a:t>Federal W-4</a:t>
            </a:r>
            <a:br>
              <a:rPr lang="en-US" dirty="0"/>
            </a:br>
            <a:endParaRPr lang="en-US" dirty="0"/>
          </a:p>
        </p:txBody>
      </p:sp>
      <p:graphicFrame>
        <p:nvGraphicFramePr>
          <p:cNvPr id="4" name="Content Placeholder 3">
            <a:extLst>
              <a:ext uri="{FF2B5EF4-FFF2-40B4-BE49-F238E27FC236}">
                <a16:creationId xmlns:a16="http://schemas.microsoft.com/office/drawing/2014/main" id="{A426F99C-283F-4A24-BB03-350A8D143420}"/>
              </a:ext>
            </a:extLst>
          </p:cNvPr>
          <p:cNvGraphicFramePr>
            <a:graphicFrameLocks noGrp="1" noChangeAspect="1"/>
          </p:cNvGraphicFramePr>
          <p:nvPr>
            <p:ph idx="1"/>
            <p:extLst>
              <p:ext uri="{D42A27DB-BD31-4B8C-83A1-F6EECF244321}">
                <p14:modId xmlns:p14="http://schemas.microsoft.com/office/powerpoint/2010/main" val="1633667124"/>
              </p:ext>
            </p:extLst>
          </p:nvPr>
        </p:nvGraphicFramePr>
        <p:xfrm>
          <a:off x="2362200" y="990600"/>
          <a:ext cx="4648200" cy="5486400"/>
        </p:xfrm>
        <a:graphic>
          <a:graphicData uri="http://schemas.openxmlformats.org/presentationml/2006/ole">
            <mc:AlternateContent xmlns:mc="http://schemas.openxmlformats.org/markup-compatibility/2006">
              <mc:Choice xmlns:v="urn:schemas-microsoft-com:vml" Requires="v">
                <p:oleObj spid="_x0000_s2302" name="Acrobat Document" r:id="rId3" imgW="5829300" imgH="7543800" progId="AcroExch.Document.DC">
                  <p:embed/>
                </p:oleObj>
              </mc:Choice>
              <mc:Fallback>
                <p:oleObj name="Acrobat Document" r:id="rId3" imgW="5829300" imgH="7543800" progId="AcroExch.Document.DC">
                  <p:embed/>
                  <p:pic>
                    <p:nvPicPr>
                      <p:cNvPr id="0" name=""/>
                      <p:cNvPicPr/>
                      <p:nvPr/>
                    </p:nvPicPr>
                    <p:blipFill>
                      <a:blip r:embed="rId4"/>
                      <a:stretch>
                        <a:fillRect/>
                      </a:stretch>
                    </p:blipFill>
                    <p:spPr>
                      <a:xfrm>
                        <a:off x="2362200" y="990600"/>
                        <a:ext cx="4648200" cy="5486400"/>
                      </a:xfrm>
                      <a:prstGeom prst="rect">
                        <a:avLst/>
                      </a:prstGeom>
                    </p:spPr>
                  </p:pic>
                </p:oleObj>
              </mc:Fallback>
            </mc:AlternateContent>
          </a:graphicData>
        </a:graphic>
      </p:graphicFrame>
      <p:sp>
        <p:nvSpPr>
          <p:cNvPr id="6" name="Arrow: Left 5">
            <a:extLst>
              <a:ext uri="{FF2B5EF4-FFF2-40B4-BE49-F238E27FC236}">
                <a16:creationId xmlns:a16="http://schemas.microsoft.com/office/drawing/2014/main" id="{DB3F0FCB-AD3F-4510-B3A1-548D8A694CBC}"/>
              </a:ext>
            </a:extLst>
          </p:cNvPr>
          <p:cNvSpPr/>
          <p:nvPr/>
        </p:nvSpPr>
        <p:spPr>
          <a:xfrm>
            <a:off x="6705600" y="47244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3221D02E-D32F-4863-9A69-D25C0953A164}"/>
              </a:ext>
            </a:extLst>
          </p:cNvPr>
          <p:cNvSpPr/>
          <p:nvPr/>
        </p:nvSpPr>
        <p:spPr>
          <a:xfrm>
            <a:off x="1872996" y="1828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EC5B519-8E6F-4572-9A25-5C62630EE1C9}"/>
              </a:ext>
            </a:extLst>
          </p:cNvPr>
          <p:cNvSpPr txBox="1"/>
          <p:nvPr/>
        </p:nvSpPr>
        <p:spPr>
          <a:xfrm>
            <a:off x="7387424" y="5105400"/>
            <a:ext cx="1399958" cy="430887"/>
          </a:xfrm>
          <a:prstGeom prst="rect">
            <a:avLst/>
          </a:prstGeom>
          <a:noFill/>
        </p:spPr>
        <p:txBody>
          <a:bodyPr wrap="square" rtlCol="0">
            <a:spAutoFit/>
          </a:bodyPr>
          <a:lstStyle/>
          <a:p>
            <a:r>
              <a:rPr lang="en-US" sz="1100" dirty="0">
                <a:solidFill>
                  <a:schemeClr val="bg2"/>
                </a:solidFill>
              </a:rPr>
              <a:t>Additional Money withheld</a:t>
            </a:r>
          </a:p>
        </p:txBody>
      </p:sp>
      <p:sp>
        <p:nvSpPr>
          <p:cNvPr id="9" name="Arrow: Right 8">
            <a:extLst>
              <a:ext uri="{FF2B5EF4-FFF2-40B4-BE49-F238E27FC236}">
                <a16:creationId xmlns:a16="http://schemas.microsoft.com/office/drawing/2014/main" id="{0609A600-7FE2-4752-88D4-7993248024EB}"/>
              </a:ext>
            </a:extLst>
          </p:cNvPr>
          <p:cNvSpPr/>
          <p:nvPr/>
        </p:nvSpPr>
        <p:spPr>
          <a:xfrm>
            <a:off x="1628394" y="520903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Sign</a:t>
            </a:r>
          </a:p>
        </p:txBody>
      </p:sp>
      <p:sp>
        <p:nvSpPr>
          <p:cNvPr id="3" name="Rectangle: Rounded Corners 2">
            <a:extLst>
              <a:ext uri="{FF2B5EF4-FFF2-40B4-BE49-F238E27FC236}">
                <a16:creationId xmlns:a16="http://schemas.microsoft.com/office/drawing/2014/main" id="{CE2B30C9-4DC5-46A8-91D5-3C015A2C4163}"/>
              </a:ext>
            </a:extLst>
          </p:cNvPr>
          <p:cNvSpPr/>
          <p:nvPr/>
        </p:nvSpPr>
        <p:spPr>
          <a:xfrm>
            <a:off x="6204203" y="6234684"/>
            <a:ext cx="806196" cy="4846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hlinkClick r:id="rId5" action="ppaction://hlinksldjump"/>
              </a:rPr>
              <a:t>Back</a:t>
            </a:r>
            <a:endParaRPr lang="en-US" dirty="0">
              <a:solidFill>
                <a:schemeClr val="bg2"/>
              </a:solidFill>
            </a:endParaRPr>
          </a:p>
        </p:txBody>
      </p:sp>
      <p:sp>
        <p:nvSpPr>
          <p:cNvPr id="10" name="Oval 9">
            <a:extLst>
              <a:ext uri="{FF2B5EF4-FFF2-40B4-BE49-F238E27FC236}">
                <a16:creationId xmlns:a16="http://schemas.microsoft.com/office/drawing/2014/main" id="{AF1AF125-E5B7-47EF-B01A-51BFD9403259}"/>
              </a:ext>
            </a:extLst>
          </p:cNvPr>
          <p:cNvSpPr/>
          <p:nvPr/>
        </p:nvSpPr>
        <p:spPr>
          <a:xfrm>
            <a:off x="517398" y="2971800"/>
            <a:ext cx="1600200"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hlinkClick r:id="rId6"/>
              </a:rPr>
              <a:t>Fillable Form</a:t>
            </a:r>
            <a:endParaRPr lang="en-US" dirty="0">
              <a:solidFill>
                <a:schemeClr val="bg2"/>
              </a:solidFill>
            </a:endParaRPr>
          </a:p>
        </p:txBody>
      </p:sp>
    </p:spTree>
    <p:extLst>
      <p:ext uri="{BB962C8B-B14F-4D97-AF65-F5344CB8AC3E}">
        <p14:creationId xmlns:p14="http://schemas.microsoft.com/office/powerpoint/2010/main" val="426246595"/>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0"/>
            <a:ext cx="8229600" cy="5426242"/>
          </a:xfrm>
        </p:spPr>
        <p:txBody>
          <a:bodyPr>
            <a:normAutofit/>
          </a:bodyPr>
          <a:lstStyle/>
          <a:p>
            <a:pPr algn="l"/>
            <a:r>
              <a:rPr lang="en-US" sz="2400" dirty="0">
                <a:solidFill>
                  <a:schemeClr val="bg2"/>
                </a:solidFill>
              </a:rPr>
              <a:t>On behalf of the faculty and staff of Central Methodist University, I welcome you! I am excited that you have joined us in our mission to prepare students to make a difference in the world.  It takes each and every one of us to create and sustain the community in which we work, a community that can only be described as “a special place”.</a:t>
            </a:r>
            <a:br>
              <a:rPr lang="en-US" sz="1000" dirty="0">
                <a:solidFill>
                  <a:schemeClr val="bg2"/>
                </a:solidFill>
              </a:rPr>
            </a:br>
            <a:br>
              <a:rPr lang="en-US" sz="1000" dirty="0">
                <a:solidFill>
                  <a:schemeClr val="bg2"/>
                </a:solidFill>
              </a:rPr>
            </a:br>
            <a:r>
              <a:rPr lang="en-US" sz="2400" dirty="0">
                <a:solidFill>
                  <a:schemeClr val="bg2"/>
                </a:solidFill>
              </a:rPr>
              <a:t>We face an exciting time of growth and opportunity on our campus and across our many extended learning sites. I look forward to working with you as </a:t>
            </a:r>
            <a:br>
              <a:rPr lang="en-US" sz="2400" dirty="0">
                <a:solidFill>
                  <a:schemeClr val="bg2"/>
                </a:solidFill>
              </a:rPr>
            </a:br>
            <a:r>
              <a:rPr lang="en-US" sz="2400" dirty="0">
                <a:solidFill>
                  <a:schemeClr val="bg2"/>
                </a:solidFill>
              </a:rPr>
              <a:t>we continue the traditions of this</a:t>
            </a:r>
            <a:br>
              <a:rPr lang="en-US" sz="2400" dirty="0">
                <a:solidFill>
                  <a:schemeClr val="bg2"/>
                </a:solidFill>
              </a:rPr>
            </a:br>
            <a:r>
              <a:rPr lang="en-US" sz="2400" dirty="0">
                <a:solidFill>
                  <a:schemeClr val="bg2"/>
                </a:solidFill>
              </a:rPr>
              <a:t>extraordinary institution!</a:t>
            </a:r>
            <a:br>
              <a:rPr lang="en-US" sz="2400" dirty="0">
                <a:solidFill>
                  <a:schemeClr val="bg2"/>
                </a:solidFill>
              </a:rPr>
            </a:br>
            <a:br>
              <a:rPr lang="en-US" sz="2400" dirty="0">
                <a:solidFill>
                  <a:schemeClr val="bg2"/>
                </a:solidFill>
              </a:rPr>
            </a:br>
            <a:r>
              <a:rPr lang="en-US" sz="2400" dirty="0">
                <a:solidFill>
                  <a:schemeClr val="bg2"/>
                </a:solidFill>
              </a:rPr>
              <a:t>Roger Drake, President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352800"/>
            <a:ext cx="2667000" cy="3365500"/>
          </a:xfrm>
          <a:prstGeom prst="rect">
            <a:avLst/>
          </a:prstGeom>
        </p:spPr>
      </p:pic>
    </p:spTree>
    <p:extLst>
      <p:ext uri="{BB962C8B-B14F-4D97-AF65-F5344CB8AC3E}">
        <p14:creationId xmlns:p14="http://schemas.microsoft.com/office/powerpoint/2010/main" val="376392246"/>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79DE-EC02-4DFA-81C5-431609ACBC31}"/>
              </a:ext>
            </a:extLst>
          </p:cNvPr>
          <p:cNvSpPr>
            <a:spLocks noGrp="1"/>
          </p:cNvSpPr>
          <p:nvPr>
            <p:ph type="title"/>
          </p:nvPr>
        </p:nvSpPr>
        <p:spPr/>
        <p:txBody>
          <a:bodyPr/>
          <a:lstStyle/>
          <a:p>
            <a:r>
              <a:rPr lang="en-US" dirty="0">
                <a:solidFill>
                  <a:schemeClr val="bg2"/>
                </a:solidFill>
              </a:rPr>
              <a:t>Missouri State W-4</a:t>
            </a:r>
          </a:p>
        </p:txBody>
      </p:sp>
      <p:graphicFrame>
        <p:nvGraphicFramePr>
          <p:cNvPr id="4" name="Content Placeholder 3">
            <a:extLst>
              <a:ext uri="{FF2B5EF4-FFF2-40B4-BE49-F238E27FC236}">
                <a16:creationId xmlns:a16="http://schemas.microsoft.com/office/drawing/2014/main" id="{2C77E1FF-A564-41EA-8394-A9224836B71F}"/>
              </a:ext>
            </a:extLst>
          </p:cNvPr>
          <p:cNvGraphicFramePr>
            <a:graphicFrameLocks noGrp="1" noChangeAspect="1"/>
          </p:cNvGraphicFramePr>
          <p:nvPr>
            <p:ph idx="1"/>
            <p:extLst>
              <p:ext uri="{D42A27DB-BD31-4B8C-83A1-F6EECF244321}">
                <p14:modId xmlns:p14="http://schemas.microsoft.com/office/powerpoint/2010/main" val="4013464205"/>
              </p:ext>
            </p:extLst>
          </p:nvPr>
        </p:nvGraphicFramePr>
        <p:xfrm>
          <a:off x="1752601" y="1417638"/>
          <a:ext cx="4567238" cy="5165724"/>
        </p:xfrm>
        <a:graphic>
          <a:graphicData uri="http://schemas.openxmlformats.org/presentationml/2006/ole">
            <mc:AlternateContent xmlns:mc="http://schemas.openxmlformats.org/markup-compatibility/2006">
              <mc:Choice xmlns:v="urn:schemas-microsoft-com:vml" Requires="v">
                <p:oleObj spid="_x0000_s3327" name="Acrobat Document" r:id="rId3" imgW="5829300" imgH="7543800" progId="AcroExch.Document.DC">
                  <p:embed/>
                </p:oleObj>
              </mc:Choice>
              <mc:Fallback>
                <p:oleObj name="Acrobat Document" r:id="rId3" imgW="5829300" imgH="7543800" progId="AcroExch.Document.DC">
                  <p:embed/>
                  <p:pic>
                    <p:nvPicPr>
                      <p:cNvPr id="0" name=""/>
                      <p:cNvPicPr/>
                      <p:nvPr/>
                    </p:nvPicPr>
                    <p:blipFill>
                      <a:blip r:embed="rId4"/>
                      <a:stretch>
                        <a:fillRect/>
                      </a:stretch>
                    </p:blipFill>
                    <p:spPr>
                      <a:xfrm>
                        <a:off x="1752601" y="1417638"/>
                        <a:ext cx="4567238" cy="5165724"/>
                      </a:xfrm>
                      <a:prstGeom prst="rect">
                        <a:avLst/>
                      </a:prstGeom>
                    </p:spPr>
                  </p:pic>
                </p:oleObj>
              </mc:Fallback>
            </mc:AlternateContent>
          </a:graphicData>
        </a:graphic>
      </p:graphicFrame>
      <p:sp>
        <p:nvSpPr>
          <p:cNvPr id="5" name="Arrow: Right 4">
            <a:extLst>
              <a:ext uri="{FF2B5EF4-FFF2-40B4-BE49-F238E27FC236}">
                <a16:creationId xmlns:a16="http://schemas.microsoft.com/office/drawing/2014/main" id="{F7617815-D36E-4CEA-AC94-F8CB461D5C53}"/>
              </a:ext>
            </a:extLst>
          </p:cNvPr>
          <p:cNvSpPr/>
          <p:nvPr/>
        </p:nvSpPr>
        <p:spPr>
          <a:xfrm>
            <a:off x="1143000" y="41148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Sign</a:t>
            </a:r>
          </a:p>
        </p:txBody>
      </p:sp>
      <p:sp>
        <p:nvSpPr>
          <p:cNvPr id="7" name="Arrow: Down 6">
            <a:extLst>
              <a:ext uri="{FF2B5EF4-FFF2-40B4-BE49-F238E27FC236}">
                <a16:creationId xmlns:a16="http://schemas.microsoft.com/office/drawing/2014/main" id="{C94A135E-5B80-42A6-8C9D-6CC14ED06F98}"/>
              </a:ext>
            </a:extLst>
          </p:cNvPr>
          <p:cNvSpPr/>
          <p:nvPr/>
        </p:nvSpPr>
        <p:spPr>
          <a:xfrm>
            <a:off x="3537353" y="11430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F51E9DDA-35F4-4A43-B023-2AC8EC35B283}"/>
              </a:ext>
            </a:extLst>
          </p:cNvPr>
          <p:cNvSpPr/>
          <p:nvPr/>
        </p:nvSpPr>
        <p:spPr>
          <a:xfrm>
            <a:off x="6023147" y="24384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82C1F0-3CFD-4F2D-A192-6F7005C4AFF5}"/>
              </a:ext>
            </a:extLst>
          </p:cNvPr>
          <p:cNvSpPr txBox="1"/>
          <p:nvPr/>
        </p:nvSpPr>
        <p:spPr>
          <a:xfrm>
            <a:off x="6575020" y="2150665"/>
            <a:ext cx="1821332" cy="615553"/>
          </a:xfrm>
          <a:prstGeom prst="rect">
            <a:avLst/>
          </a:prstGeom>
          <a:noFill/>
        </p:spPr>
        <p:txBody>
          <a:bodyPr wrap="none" rtlCol="0">
            <a:spAutoFit/>
          </a:bodyPr>
          <a:lstStyle/>
          <a:p>
            <a:r>
              <a:rPr lang="en-US" sz="1600" dirty="0"/>
              <a:t>Additional withheld</a:t>
            </a:r>
          </a:p>
          <a:p>
            <a:endParaRPr lang="en-US" dirty="0"/>
          </a:p>
        </p:txBody>
      </p:sp>
      <p:sp>
        <p:nvSpPr>
          <p:cNvPr id="3" name="Oval 2">
            <a:extLst>
              <a:ext uri="{FF2B5EF4-FFF2-40B4-BE49-F238E27FC236}">
                <a16:creationId xmlns:a16="http://schemas.microsoft.com/office/drawing/2014/main" id="{8CC0E4C8-7962-4FAA-A56D-68162A04FEDA}"/>
              </a:ext>
            </a:extLst>
          </p:cNvPr>
          <p:cNvSpPr/>
          <p:nvPr/>
        </p:nvSpPr>
        <p:spPr>
          <a:xfrm>
            <a:off x="304800" y="3124200"/>
            <a:ext cx="1371600"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hlinkClick r:id="rId5"/>
              </a:rPr>
              <a:t>Actual Form</a:t>
            </a:r>
            <a:endParaRPr lang="en-US" dirty="0">
              <a:solidFill>
                <a:schemeClr val="bg2"/>
              </a:solidFill>
            </a:endParaRPr>
          </a:p>
        </p:txBody>
      </p:sp>
      <p:sp>
        <p:nvSpPr>
          <p:cNvPr id="6" name="Rectangle: Rounded Corners 5">
            <a:extLst>
              <a:ext uri="{FF2B5EF4-FFF2-40B4-BE49-F238E27FC236}">
                <a16:creationId xmlns:a16="http://schemas.microsoft.com/office/drawing/2014/main" id="{294A5015-DC98-408C-9E35-3E12E364DA6D}"/>
              </a:ext>
            </a:extLst>
          </p:cNvPr>
          <p:cNvSpPr/>
          <p:nvPr/>
        </p:nvSpPr>
        <p:spPr>
          <a:xfrm>
            <a:off x="6735475" y="5486400"/>
            <a:ext cx="914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hlinkClick r:id="rId6" action="ppaction://hlinksldjump"/>
              </a:rPr>
              <a:t>Back</a:t>
            </a:r>
            <a:endParaRPr lang="en-US" dirty="0">
              <a:solidFill>
                <a:schemeClr val="bg2"/>
              </a:solidFill>
            </a:endParaRPr>
          </a:p>
        </p:txBody>
      </p:sp>
    </p:spTree>
    <p:extLst>
      <p:ext uri="{BB962C8B-B14F-4D97-AF65-F5344CB8AC3E}">
        <p14:creationId xmlns:p14="http://schemas.microsoft.com/office/powerpoint/2010/main" val="1908556866"/>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67BA-9ABA-4148-9E12-6F4B0C7E407E}"/>
              </a:ext>
            </a:extLst>
          </p:cNvPr>
          <p:cNvSpPr>
            <a:spLocks noGrp="1"/>
          </p:cNvSpPr>
          <p:nvPr>
            <p:ph type="title"/>
          </p:nvPr>
        </p:nvSpPr>
        <p:spPr/>
        <p:txBody>
          <a:bodyPr/>
          <a:lstStyle/>
          <a:p>
            <a:r>
              <a:rPr lang="en-US" dirty="0">
                <a:solidFill>
                  <a:schemeClr val="bg2"/>
                </a:solidFill>
              </a:rPr>
              <a:t>Direct Deposit Form</a:t>
            </a:r>
          </a:p>
        </p:txBody>
      </p:sp>
      <p:graphicFrame>
        <p:nvGraphicFramePr>
          <p:cNvPr id="13" name="Content Placeholder 12">
            <a:extLst>
              <a:ext uri="{FF2B5EF4-FFF2-40B4-BE49-F238E27FC236}">
                <a16:creationId xmlns:a16="http://schemas.microsoft.com/office/drawing/2014/main" id="{12FC5595-4346-4C3C-B752-CB32E89E1667}"/>
              </a:ext>
            </a:extLst>
          </p:cNvPr>
          <p:cNvGraphicFramePr>
            <a:graphicFrameLocks noGrp="1" noChangeAspect="1"/>
          </p:cNvGraphicFramePr>
          <p:nvPr>
            <p:ph idx="1"/>
            <p:extLst>
              <p:ext uri="{D42A27DB-BD31-4B8C-83A1-F6EECF244321}">
                <p14:modId xmlns:p14="http://schemas.microsoft.com/office/powerpoint/2010/main" val="3832456975"/>
              </p:ext>
            </p:extLst>
          </p:nvPr>
        </p:nvGraphicFramePr>
        <p:xfrm>
          <a:off x="1643063" y="1600200"/>
          <a:ext cx="5857875" cy="4525963"/>
        </p:xfrm>
        <a:graphic>
          <a:graphicData uri="http://schemas.openxmlformats.org/presentationml/2006/ole">
            <mc:AlternateContent xmlns:mc="http://schemas.openxmlformats.org/markup-compatibility/2006">
              <mc:Choice xmlns:v="urn:schemas-microsoft-com:vml" Requires="v">
                <p:oleObj spid="_x0000_s4351" name="Acrobat Document" r:id="rId3" imgW="7543800" imgH="5829300" progId="AcroExch.Document.DC">
                  <p:embed/>
                </p:oleObj>
              </mc:Choice>
              <mc:Fallback>
                <p:oleObj name="Acrobat Document" r:id="rId3" imgW="7543800" imgH="5829300" progId="AcroExch.Document.DC">
                  <p:embed/>
                  <p:pic>
                    <p:nvPicPr>
                      <p:cNvPr id="0" name=""/>
                      <p:cNvPicPr/>
                      <p:nvPr/>
                    </p:nvPicPr>
                    <p:blipFill>
                      <a:blip r:embed="rId4"/>
                      <a:stretch>
                        <a:fillRect/>
                      </a:stretch>
                    </p:blipFill>
                    <p:spPr>
                      <a:xfrm>
                        <a:off x="1643063" y="1600200"/>
                        <a:ext cx="5857875" cy="4525963"/>
                      </a:xfrm>
                      <a:prstGeom prst="rect">
                        <a:avLst/>
                      </a:prstGeom>
                    </p:spPr>
                  </p:pic>
                </p:oleObj>
              </mc:Fallback>
            </mc:AlternateContent>
          </a:graphicData>
        </a:graphic>
      </p:graphicFrame>
      <p:sp>
        <p:nvSpPr>
          <p:cNvPr id="14" name="Arrow: Right 13">
            <a:extLst>
              <a:ext uri="{FF2B5EF4-FFF2-40B4-BE49-F238E27FC236}">
                <a16:creationId xmlns:a16="http://schemas.microsoft.com/office/drawing/2014/main" id="{DD488A04-E6E0-4F4F-B403-723C18D7E5EB}"/>
              </a:ext>
            </a:extLst>
          </p:cNvPr>
          <p:cNvSpPr/>
          <p:nvPr/>
        </p:nvSpPr>
        <p:spPr>
          <a:xfrm>
            <a:off x="1066800" y="2133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Print</a:t>
            </a:r>
          </a:p>
        </p:txBody>
      </p:sp>
      <p:sp>
        <p:nvSpPr>
          <p:cNvPr id="15" name="Arrow: Right 14">
            <a:extLst>
              <a:ext uri="{FF2B5EF4-FFF2-40B4-BE49-F238E27FC236}">
                <a16:creationId xmlns:a16="http://schemas.microsoft.com/office/drawing/2014/main" id="{7ED8F0A6-B135-4A40-8C73-BE81CEF39AF4}"/>
              </a:ext>
            </a:extLst>
          </p:cNvPr>
          <p:cNvSpPr/>
          <p:nvPr/>
        </p:nvSpPr>
        <p:spPr>
          <a:xfrm>
            <a:off x="1153858" y="4953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Sign</a:t>
            </a:r>
          </a:p>
        </p:txBody>
      </p:sp>
      <p:sp>
        <p:nvSpPr>
          <p:cNvPr id="3" name="Oval 2">
            <a:extLst>
              <a:ext uri="{FF2B5EF4-FFF2-40B4-BE49-F238E27FC236}">
                <a16:creationId xmlns:a16="http://schemas.microsoft.com/office/drawing/2014/main" id="{E250EA28-4643-45B5-A42B-0171F76E3216}"/>
              </a:ext>
            </a:extLst>
          </p:cNvPr>
          <p:cNvSpPr/>
          <p:nvPr/>
        </p:nvSpPr>
        <p:spPr>
          <a:xfrm>
            <a:off x="183573" y="3350069"/>
            <a:ext cx="1372431"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hlinkClick r:id="rId5"/>
              </a:rPr>
              <a:t>Actual Form</a:t>
            </a:r>
            <a:r>
              <a:rPr lang="en-US" dirty="0">
                <a:solidFill>
                  <a:schemeClr val="bg2"/>
                </a:solidFill>
              </a:rPr>
              <a:t> </a:t>
            </a:r>
          </a:p>
        </p:txBody>
      </p:sp>
      <p:sp>
        <p:nvSpPr>
          <p:cNvPr id="4" name="Rectangle: Rounded Corners 3">
            <a:extLst>
              <a:ext uri="{FF2B5EF4-FFF2-40B4-BE49-F238E27FC236}">
                <a16:creationId xmlns:a16="http://schemas.microsoft.com/office/drawing/2014/main" id="{EBE6DE7F-6C19-4CD4-91DB-57E8D3D05231}"/>
              </a:ext>
            </a:extLst>
          </p:cNvPr>
          <p:cNvSpPr/>
          <p:nvPr/>
        </p:nvSpPr>
        <p:spPr>
          <a:xfrm>
            <a:off x="6172200" y="5805488"/>
            <a:ext cx="914400" cy="503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hlinkClick r:id="rId6" action="ppaction://hlinksldjump"/>
              </a:rPr>
              <a:t>Back</a:t>
            </a:r>
            <a:endParaRPr lang="en-US" dirty="0">
              <a:solidFill>
                <a:schemeClr val="bg2"/>
              </a:solidFill>
            </a:endParaRPr>
          </a:p>
        </p:txBody>
      </p:sp>
      <p:sp>
        <p:nvSpPr>
          <p:cNvPr id="5" name="TextBox 4">
            <a:extLst>
              <a:ext uri="{FF2B5EF4-FFF2-40B4-BE49-F238E27FC236}">
                <a16:creationId xmlns:a16="http://schemas.microsoft.com/office/drawing/2014/main" id="{4BCAE6AA-4540-4BA6-8C67-89D6AF82E8DC}"/>
              </a:ext>
            </a:extLst>
          </p:cNvPr>
          <p:cNvSpPr txBox="1"/>
          <p:nvPr/>
        </p:nvSpPr>
        <p:spPr>
          <a:xfrm>
            <a:off x="2438400" y="6398696"/>
            <a:ext cx="4045210" cy="369332"/>
          </a:xfrm>
          <a:prstGeom prst="rect">
            <a:avLst/>
          </a:prstGeom>
          <a:noFill/>
        </p:spPr>
        <p:txBody>
          <a:bodyPr wrap="none" rtlCol="0">
            <a:spAutoFit/>
          </a:bodyPr>
          <a:lstStyle/>
          <a:p>
            <a:r>
              <a:rPr lang="en-US" dirty="0"/>
              <a:t>* First check may be paper for pre-noting</a:t>
            </a:r>
          </a:p>
        </p:txBody>
      </p:sp>
    </p:spTree>
    <p:extLst>
      <p:ext uri="{BB962C8B-B14F-4D97-AF65-F5344CB8AC3E}">
        <p14:creationId xmlns:p14="http://schemas.microsoft.com/office/powerpoint/2010/main" val="2238814025"/>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4FFBD-9425-495B-98B5-ECFA3550736B}"/>
              </a:ext>
            </a:extLst>
          </p:cNvPr>
          <p:cNvSpPr>
            <a:spLocks noGrp="1"/>
          </p:cNvSpPr>
          <p:nvPr>
            <p:ph type="title"/>
          </p:nvPr>
        </p:nvSpPr>
        <p:spPr/>
        <p:txBody>
          <a:bodyPr>
            <a:normAutofit/>
          </a:bodyPr>
          <a:lstStyle/>
          <a:p>
            <a:r>
              <a:rPr lang="en-US" dirty="0">
                <a:solidFill>
                  <a:schemeClr val="bg2"/>
                </a:solidFill>
              </a:rPr>
              <a:t>Personal Data Sheet</a:t>
            </a:r>
          </a:p>
        </p:txBody>
      </p:sp>
      <p:graphicFrame>
        <p:nvGraphicFramePr>
          <p:cNvPr id="7" name="Content Placeholder 6">
            <a:extLst>
              <a:ext uri="{FF2B5EF4-FFF2-40B4-BE49-F238E27FC236}">
                <a16:creationId xmlns:a16="http://schemas.microsoft.com/office/drawing/2014/main" id="{44EF31D3-8CEE-4DB1-87A1-912B982D6D73}"/>
              </a:ext>
            </a:extLst>
          </p:cNvPr>
          <p:cNvGraphicFramePr>
            <a:graphicFrameLocks noGrp="1" noChangeAspect="1"/>
          </p:cNvGraphicFramePr>
          <p:nvPr>
            <p:ph idx="1"/>
            <p:extLst>
              <p:ext uri="{D42A27DB-BD31-4B8C-83A1-F6EECF244321}">
                <p14:modId xmlns:p14="http://schemas.microsoft.com/office/powerpoint/2010/main" val="2900191405"/>
              </p:ext>
            </p:extLst>
          </p:nvPr>
        </p:nvGraphicFramePr>
        <p:xfrm>
          <a:off x="2822575" y="1219200"/>
          <a:ext cx="3497263" cy="5029200"/>
        </p:xfrm>
        <a:graphic>
          <a:graphicData uri="http://schemas.openxmlformats.org/presentationml/2006/ole">
            <mc:AlternateContent xmlns:mc="http://schemas.openxmlformats.org/markup-compatibility/2006">
              <mc:Choice xmlns:v="urn:schemas-microsoft-com:vml" Requires="v">
                <p:oleObj spid="_x0000_s6396" name="Acrobat Document" r:id="rId3" imgW="5829300" imgH="7543800" progId="AcroExch.Document.DC">
                  <p:embed/>
                </p:oleObj>
              </mc:Choice>
              <mc:Fallback>
                <p:oleObj name="Acrobat Document" r:id="rId3" imgW="5829300" imgH="7543800" progId="AcroExch.Document.DC">
                  <p:embed/>
                  <p:pic>
                    <p:nvPicPr>
                      <p:cNvPr id="0" name=""/>
                      <p:cNvPicPr/>
                      <p:nvPr/>
                    </p:nvPicPr>
                    <p:blipFill>
                      <a:blip r:embed="rId4"/>
                      <a:stretch>
                        <a:fillRect/>
                      </a:stretch>
                    </p:blipFill>
                    <p:spPr>
                      <a:xfrm>
                        <a:off x="2822575" y="1219200"/>
                        <a:ext cx="3497263" cy="5029200"/>
                      </a:xfrm>
                      <a:prstGeom prst="rect">
                        <a:avLst/>
                      </a:prstGeom>
                    </p:spPr>
                  </p:pic>
                </p:oleObj>
              </mc:Fallback>
            </mc:AlternateContent>
          </a:graphicData>
        </a:graphic>
      </p:graphicFrame>
      <p:sp>
        <p:nvSpPr>
          <p:cNvPr id="3" name="Oval 2">
            <a:extLst>
              <a:ext uri="{FF2B5EF4-FFF2-40B4-BE49-F238E27FC236}">
                <a16:creationId xmlns:a16="http://schemas.microsoft.com/office/drawing/2014/main" id="{4DACBDE3-0A2C-4498-86FF-57BB3409AB21}"/>
              </a:ext>
            </a:extLst>
          </p:cNvPr>
          <p:cNvSpPr/>
          <p:nvPr/>
        </p:nvSpPr>
        <p:spPr>
          <a:xfrm>
            <a:off x="762000" y="2971800"/>
            <a:ext cx="1371600"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hlinkClick r:id="rId5"/>
              </a:rPr>
              <a:t>Fillable Form</a:t>
            </a:r>
            <a:endParaRPr lang="en-US" dirty="0">
              <a:solidFill>
                <a:schemeClr val="bg2"/>
              </a:solidFill>
            </a:endParaRPr>
          </a:p>
        </p:txBody>
      </p:sp>
      <p:sp>
        <p:nvSpPr>
          <p:cNvPr id="4" name="Rectangle: Rounded Corners 3">
            <a:extLst>
              <a:ext uri="{FF2B5EF4-FFF2-40B4-BE49-F238E27FC236}">
                <a16:creationId xmlns:a16="http://schemas.microsoft.com/office/drawing/2014/main" id="{2F1B6AF2-6ABE-46DB-BD79-1025B15B7831}"/>
              </a:ext>
            </a:extLst>
          </p:cNvPr>
          <p:cNvSpPr/>
          <p:nvPr/>
        </p:nvSpPr>
        <p:spPr>
          <a:xfrm>
            <a:off x="6094413" y="5753100"/>
            <a:ext cx="914400" cy="495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hlinkClick r:id="rId6" action="ppaction://hlinksldjump"/>
              </a:rPr>
              <a:t>Back</a:t>
            </a:r>
            <a:endParaRPr lang="en-US" dirty="0">
              <a:solidFill>
                <a:schemeClr val="bg2"/>
              </a:solidFill>
            </a:endParaRPr>
          </a:p>
        </p:txBody>
      </p:sp>
    </p:spTree>
    <p:extLst>
      <p:ext uri="{BB962C8B-B14F-4D97-AF65-F5344CB8AC3E}">
        <p14:creationId xmlns:p14="http://schemas.microsoft.com/office/powerpoint/2010/main" val="639318665"/>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209C8-9816-4BF3-BEA6-7BC791F7C848}"/>
              </a:ext>
            </a:extLst>
          </p:cNvPr>
          <p:cNvSpPr>
            <a:spLocks noGrp="1"/>
          </p:cNvSpPr>
          <p:nvPr>
            <p:ph type="title"/>
          </p:nvPr>
        </p:nvSpPr>
        <p:spPr/>
        <p:txBody>
          <a:bodyPr/>
          <a:lstStyle/>
          <a:p>
            <a:r>
              <a:rPr lang="en-US" dirty="0">
                <a:solidFill>
                  <a:schemeClr val="bg2"/>
                </a:solidFill>
              </a:rPr>
              <a:t>TIAA Retirement 403(b)</a:t>
            </a:r>
          </a:p>
        </p:txBody>
      </p:sp>
      <p:graphicFrame>
        <p:nvGraphicFramePr>
          <p:cNvPr id="7" name="Content Placeholder 6">
            <a:extLst>
              <a:ext uri="{FF2B5EF4-FFF2-40B4-BE49-F238E27FC236}">
                <a16:creationId xmlns:a16="http://schemas.microsoft.com/office/drawing/2014/main" id="{7783A26C-43E0-4667-B4F5-DE4B4D7B7B56}"/>
              </a:ext>
            </a:extLst>
          </p:cNvPr>
          <p:cNvGraphicFramePr>
            <a:graphicFrameLocks noGrp="1" noChangeAspect="1"/>
          </p:cNvGraphicFramePr>
          <p:nvPr>
            <p:ph idx="1"/>
            <p:extLst>
              <p:ext uri="{D42A27DB-BD31-4B8C-83A1-F6EECF244321}">
                <p14:modId xmlns:p14="http://schemas.microsoft.com/office/powerpoint/2010/main" val="3602381544"/>
              </p:ext>
            </p:extLst>
          </p:nvPr>
        </p:nvGraphicFramePr>
        <p:xfrm>
          <a:off x="2057400" y="1417638"/>
          <a:ext cx="4495799" cy="5059362"/>
        </p:xfrm>
        <a:graphic>
          <a:graphicData uri="http://schemas.openxmlformats.org/presentationml/2006/ole">
            <mc:AlternateContent xmlns:mc="http://schemas.openxmlformats.org/markup-compatibility/2006">
              <mc:Choice xmlns:v="urn:schemas-microsoft-com:vml" Requires="v">
                <p:oleObj spid="_x0000_s5374" name="Acrobat Document" r:id="rId3" imgW="5829300" imgH="7543800" progId="AcroExch.Document.DC">
                  <p:embed/>
                </p:oleObj>
              </mc:Choice>
              <mc:Fallback>
                <p:oleObj name="Acrobat Document" r:id="rId3" imgW="5829300" imgH="7543800" progId="AcroExch.Document.DC">
                  <p:embed/>
                  <p:pic>
                    <p:nvPicPr>
                      <p:cNvPr id="0" name=""/>
                      <p:cNvPicPr/>
                      <p:nvPr/>
                    </p:nvPicPr>
                    <p:blipFill>
                      <a:blip r:embed="rId4"/>
                      <a:stretch>
                        <a:fillRect/>
                      </a:stretch>
                    </p:blipFill>
                    <p:spPr>
                      <a:xfrm>
                        <a:off x="2057400" y="1417638"/>
                        <a:ext cx="4495799" cy="5059362"/>
                      </a:xfrm>
                      <a:prstGeom prst="rect">
                        <a:avLst/>
                      </a:prstGeom>
                    </p:spPr>
                  </p:pic>
                </p:oleObj>
              </mc:Fallback>
            </mc:AlternateContent>
          </a:graphicData>
        </a:graphic>
      </p:graphicFrame>
      <p:sp>
        <p:nvSpPr>
          <p:cNvPr id="8" name="Arrow: Right 7">
            <a:extLst>
              <a:ext uri="{FF2B5EF4-FFF2-40B4-BE49-F238E27FC236}">
                <a16:creationId xmlns:a16="http://schemas.microsoft.com/office/drawing/2014/main" id="{72B4E8EB-B86D-46A1-BDAE-8E3B5C9B0BD3}"/>
              </a:ext>
            </a:extLst>
          </p:cNvPr>
          <p:cNvSpPr/>
          <p:nvPr/>
        </p:nvSpPr>
        <p:spPr>
          <a:xfrm>
            <a:off x="1295400" y="495405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2A016BF0-29D5-4D78-8032-78871518827B}"/>
              </a:ext>
            </a:extLst>
          </p:cNvPr>
          <p:cNvSpPr/>
          <p:nvPr/>
        </p:nvSpPr>
        <p:spPr>
          <a:xfrm>
            <a:off x="1318377" y="569208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5327783C-F012-4BDE-81A3-05E9A5B6D502}"/>
              </a:ext>
            </a:extLst>
          </p:cNvPr>
          <p:cNvSpPr/>
          <p:nvPr/>
        </p:nvSpPr>
        <p:spPr>
          <a:xfrm>
            <a:off x="6313814" y="326893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D6ADC53-B3E6-45DE-96F1-0ACEE3FA0CA7}"/>
              </a:ext>
            </a:extLst>
          </p:cNvPr>
          <p:cNvSpPr txBox="1"/>
          <p:nvPr/>
        </p:nvSpPr>
        <p:spPr>
          <a:xfrm>
            <a:off x="304800" y="5196371"/>
            <a:ext cx="1447800" cy="646331"/>
          </a:xfrm>
          <a:prstGeom prst="rect">
            <a:avLst/>
          </a:prstGeom>
          <a:noFill/>
        </p:spPr>
        <p:txBody>
          <a:bodyPr wrap="square" rtlCol="0">
            <a:spAutoFit/>
          </a:bodyPr>
          <a:lstStyle/>
          <a:p>
            <a:r>
              <a:rPr lang="en-US" dirty="0">
                <a:solidFill>
                  <a:schemeClr val="bg2"/>
                </a:solidFill>
              </a:rPr>
              <a:t>OPT OUT Sign Both</a:t>
            </a:r>
          </a:p>
        </p:txBody>
      </p:sp>
      <p:sp>
        <p:nvSpPr>
          <p:cNvPr id="12" name="TextBox 11">
            <a:extLst>
              <a:ext uri="{FF2B5EF4-FFF2-40B4-BE49-F238E27FC236}">
                <a16:creationId xmlns:a16="http://schemas.microsoft.com/office/drawing/2014/main" id="{7D209C09-39C2-4C5A-9E08-04097727B43F}"/>
              </a:ext>
            </a:extLst>
          </p:cNvPr>
          <p:cNvSpPr txBox="1"/>
          <p:nvPr/>
        </p:nvSpPr>
        <p:spPr>
          <a:xfrm>
            <a:off x="7273432" y="2744278"/>
            <a:ext cx="1400808" cy="923330"/>
          </a:xfrm>
          <a:prstGeom prst="rect">
            <a:avLst/>
          </a:prstGeom>
          <a:noFill/>
        </p:spPr>
        <p:txBody>
          <a:bodyPr wrap="square" rtlCol="0">
            <a:spAutoFit/>
          </a:bodyPr>
          <a:lstStyle/>
          <a:p>
            <a:r>
              <a:rPr lang="en-US" dirty="0">
                <a:solidFill>
                  <a:schemeClr val="bg2"/>
                </a:solidFill>
              </a:rPr>
              <a:t>Complete top half to participate</a:t>
            </a:r>
          </a:p>
        </p:txBody>
      </p:sp>
      <p:sp>
        <p:nvSpPr>
          <p:cNvPr id="3" name="Oval 2">
            <a:extLst>
              <a:ext uri="{FF2B5EF4-FFF2-40B4-BE49-F238E27FC236}">
                <a16:creationId xmlns:a16="http://schemas.microsoft.com/office/drawing/2014/main" id="{F1D876EF-52BD-4C7F-AECD-92C776A1D352}"/>
              </a:ext>
            </a:extLst>
          </p:cNvPr>
          <p:cNvSpPr/>
          <p:nvPr/>
        </p:nvSpPr>
        <p:spPr>
          <a:xfrm>
            <a:off x="304800" y="2744278"/>
            <a:ext cx="1447800"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hlinkClick r:id="rId5"/>
              </a:rPr>
              <a:t>Actual form on Website</a:t>
            </a:r>
            <a:endParaRPr lang="en-US" dirty="0">
              <a:solidFill>
                <a:schemeClr val="bg2"/>
              </a:solidFill>
            </a:endParaRPr>
          </a:p>
        </p:txBody>
      </p:sp>
      <p:sp>
        <p:nvSpPr>
          <p:cNvPr id="4" name="Rectangle: Rounded Corners 3">
            <a:extLst>
              <a:ext uri="{FF2B5EF4-FFF2-40B4-BE49-F238E27FC236}">
                <a16:creationId xmlns:a16="http://schemas.microsoft.com/office/drawing/2014/main" id="{09B460E9-DF0A-4013-8D3E-07BF8A236357}"/>
              </a:ext>
            </a:extLst>
          </p:cNvPr>
          <p:cNvSpPr/>
          <p:nvPr/>
        </p:nvSpPr>
        <p:spPr>
          <a:xfrm>
            <a:off x="6629400" y="6019800"/>
            <a:ext cx="914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hlinkClick r:id="rId6" action="ppaction://hlinksldjump"/>
              </a:rPr>
              <a:t>Back</a:t>
            </a:r>
            <a:endParaRPr lang="en-US" dirty="0">
              <a:solidFill>
                <a:schemeClr val="bg2"/>
              </a:solidFill>
            </a:endParaRPr>
          </a:p>
        </p:txBody>
      </p:sp>
    </p:spTree>
    <p:extLst>
      <p:ext uri="{BB962C8B-B14F-4D97-AF65-F5344CB8AC3E}">
        <p14:creationId xmlns:p14="http://schemas.microsoft.com/office/powerpoint/2010/main" val="2947747110"/>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67154-E418-429C-B9A6-63F26A29F03A}"/>
              </a:ext>
            </a:extLst>
          </p:cNvPr>
          <p:cNvSpPr>
            <a:spLocks noGrp="1"/>
          </p:cNvSpPr>
          <p:nvPr>
            <p:ph type="title"/>
          </p:nvPr>
        </p:nvSpPr>
        <p:spPr/>
        <p:txBody>
          <a:bodyPr/>
          <a:lstStyle/>
          <a:p>
            <a:r>
              <a:rPr lang="en-US" dirty="0">
                <a:solidFill>
                  <a:schemeClr val="bg2"/>
                </a:solidFill>
              </a:rPr>
              <a:t>I-9 Verification Form</a:t>
            </a:r>
          </a:p>
        </p:txBody>
      </p:sp>
      <p:graphicFrame>
        <p:nvGraphicFramePr>
          <p:cNvPr id="4" name="Content Placeholder 3">
            <a:extLst>
              <a:ext uri="{FF2B5EF4-FFF2-40B4-BE49-F238E27FC236}">
                <a16:creationId xmlns:a16="http://schemas.microsoft.com/office/drawing/2014/main" id="{D3F9FAC4-8ED7-410E-99A3-AA2603101236}"/>
              </a:ext>
            </a:extLst>
          </p:cNvPr>
          <p:cNvGraphicFramePr>
            <a:graphicFrameLocks noGrp="1" noChangeAspect="1"/>
          </p:cNvGraphicFramePr>
          <p:nvPr>
            <p:ph idx="1"/>
            <p:extLst>
              <p:ext uri="{D42A27DB-BD31-4B8C-83A1-F6EECF244321}">
                <p14:modId xmlns:p14="http://schemas.microsoft.com/office/powerpoint/2010/main" val="3898961015"/>
              </p:ext>
            </p:extLst>
          </p:nvPr>
        </p:nvGraphicFramePr>
        <p:xfrm>
          <a:off x="785378" y="1650650"/>
          <a:ext cx="3497263" cy="4525963"/>
        </p:xfrm>
        <a:graphic>
          <a:graphicData uri="http://schemas.openxmlformats.org/presentationml/2006/ole">
            <mc:AlternateContent xmlns:mc="http://schemas.openxmlformats.org/markup-compatibility/2006">
              <mc:Choice xmlns:v="urn:schemas-microsoft-com:vml" Requires="v">
                <p:oleObj spid="_x0000_s7674" name="Acrobat Document" r:id="rId3" imgW="5829300" imgH="7543800" progId="AcroExch.Document.DC">
                  <p:embed/>
                </p:oleObj>
              </mc:Choice>
              <mc:Fallback>
                <p:oleObj name="Acrobat Document" r:id="rId3" imgW="5829300" imgH="7543800" progId="AcroExch.Document.DC">
                  <p:embed/>
                  <p:pic>
                    <p:nvPicPr>
                      <p:cNvPr id="0" name=""/>
                      <p:cNvPicPr/>
                      <p:nvPr/>
                    </p:nvPicPr>
                    <p:blipFill>
                      <a:blip r:embed="rId4"/>
                      <a:stretch>
                        <a:fillRect/>
                      </a:stretch>
                    </p:blipFill>
                    <p:spPr>
                      <a:xfrm>
                        <a:off x="785378" y="1650650"/>
                        <a:ext cx="3497263" cy="4525963"/>
                      </a:xfrm>
                      <a:prstGeom prst="rect">
                        <a:avLst/>
                      </a:prstGeom>
                    </p:spPr>
                  </p:pic>
                </p:oleObj>
              </mc:Fallback>
            </mc:AlternateContent>
          </a:graphicData>
        </a:graphic>
      </p:graphicFrame>
      <p:sp>
        <p:nvSpPr>
          <p:cNvPr id="5" name="Arrow: Right 4">
            <a:extLst>
              <a:ext uri="{FF2B5EF4-FFF2-40B4-BE49-F238E27FC236}">
                <a16:creationId xmlns:a16="http://schemas.microsoft.com/office/drawing/2014/main" id="{029E4B1A-5120-475C-8241-B5A98ED3D577}"/>
              </a:ext>
            </a:extLst>
          </p:cNvPr>
          <p:cNvSpPr/>
          <p:nvPr/>
        </p:nvSpPr>
        <p:spPr>
          <a:xfrm>
            <a:off x="152400" y="4373239"/>
            <a:ext cx="84712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sign</a:t>
            </a:r>
          </a:p>
        </p:txBody>
      </p:sp>
      <p:sp>
        <p:nvSpPr>
          <p:cNvPr id="6" name="Arrow: Left 5">
            <a:extLst>
              <a:ext uri="{FF2B5EF4-FFF2-40B4-BE49-F238E27FC236}">
                <a16:creationId xmlns:a16="http://schemas.microsoft.com/office/drawing/2014/main" id="{82D5868F-404B-4F79-BFEF-EA97DA89362D}"/>
              </a:ext>
            </a:extLst>
          </p:cNvPr>
          <p:cNvSpPr/>
          <p:nvPr/>
        </p:nvSpPr>
        <p:spPr>
          <a:xfrm>
            <a:off x="1404073" y="340252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Pick 1</a:t>
            </a:r>
          </a:p>
        </p:txBody>
      </p:sp>
      <p:sp>
        <p:nvSpPr>
          <p:cNvPr id="7" name="Arrow: Right 6">
            <a:extLst>
              <a:ext uri="{FF2B5EF4-FFF2-40B4-BE49-F238E27FC236}">
                <a16:creationId xmlns:a16="http://schemas.microsoft.com/office/drawing/2014/main" id="{1A6ED320-4579-483E-8369-81D526172194}"/>
              </a:ext>
            </a:extLst>
          </p:cNvPr>
          <p:cNvSpPr/>
          <p:nvPr/>
        </p:nvSpPr>
        <p:spPr>
          <a:xfrm>
            <a:off x="21118" y="2514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complete</a:t>
            </a:r>
          </a:p>
        </p:txBody>
      </p:sp>
      <p:graphicFrame>
        <p:nvGraphicFramePr>
          <p:cNvPr id="9" name="Object 8">
            <a:extLst>
              <a:ext uri="{FF2B5EF4-FFF2-40B4-BE49-F238E27FC236}">
                <a16:creationId xmlns:a16="http://schemas.microsoft.com/office/drawing/2014/main" id="{20A3DD51-910F-448F-9CAF-02971C7EFAD5}"/>
              </a:ext>
            </a:extLst>
          </p:cNvPr>
          <p:cNvGraphicFramePr>
            <a:graphicFrameLocks noChangeAspect="1"/>
          </p:cNvGraphicFramePr>
          <p:nvPr>
            <p:extLst>
              <p:ext uri="{D42A27DB-BD31-4B8C-83A1-F6EECF244321}">
                <p14:modId xmlns:p14="http://schemas.microsoft.com/office/powerpoint/2010/main" val="3524065372"/>
              </p:ext>
            </p:extLst>
          </p:nvPr>
        </p:nvGraphicFramePr>
        <p:xfrm>
          <a:off x="4915619" y="1722437"/>
          <a:ext cx="3497263" cy="4525963"/>
        </p:xfrm>
        <a:graphic>
          <a:graphicData uri="http://schemas.openxmlformats.org/presentationml/2006/ole">
            <mc:AlternateContent xmlns:mc="http://schemas.openxmlformats.org/markup-compatibility/2006">
              <mc:Choice xmlns:v="urn:schemas-microsoft-com:vml" Requires="v">
                <p:oleObj spid="_x0000_s7675" name="Acrobat Document" r:id="rId5" imgW="5829300" imgH="7543800" progId="AcroExch.Document.DC">
                  <p:embed/>
                </p:oleObj>
              </mc:Choice>
              <mc:Fallback>
                <p:oleObj name="Acrobat Document" r:id="rId5" imgW="5829300" imgH="7543800" progId="AcroExch.Document.DC">
                  <p:embed/>
                  <p:pic>
                    <p:nvPicPr>
                      <p:cNvPr id="0" name=""/>
                      <p:cNvPicPr/>
                      <p:nvPr/>
                    </p:nvPicPr>
                    <p:blipFill>
                      <a:blip r:embed="rId6"/>
                      <a:stretch>
                        <a:fillRect/>
                      </a:stretch>
                    </p:blipFill>
                    <p:spPr>
                      <a:xfrm>
                        <a:off x="4915619" y="1722437"/>
                        <a:ext cx="3497263" cy="4525963"/>
                      </a:xfrm>
                      <a:prstGeom prst="rect">
                        <a:avLst/>
                      </a:prstGeom>
                    </p:spPr>
                  </p:pic>
                </p:oleObj>
              </mc:Fallback>
            </mc:AlternateContent>
          </a:graphicData>
        </a:graphic>
      </p:graphicFrame>
      <p:sp>
        <p:nvSpPr>
          <p:cNvPr id="10" name="Arrow: Left-Right 9">
            <a:extLst>
              <a:ext uri="{FF2B5EF4-FFF2-40B4-BE49-F238E27FC236}">
                <a16:creationId xmlns:a16="http://schemas.microsoft.com/office/drawing/2014/main" id="{A26FEEFF-35C8-4836-81BF-08C4B660F366}"/>
              </a:ext>
            </a:extLst>
          </p:cNvPr>
          <p:cNvSpPr/>
          <p:nvPr/>
        </p:nvSpPr>
        <p:spPr>
          <a:xfrm>
            <a:off x="6858000" y="2260678"/>
            <a:ext cx="762000" cy="33012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t>1 of each</a:t>
            </a:r>
          </a:p>
        </p:txBody>
      </p:sp>
      <p:sp>
        <p:nvSpPr>
          <p:cNvPr id="11" name="Arrow: Down 10">
            <a:extLst>
              <a:ext uri="{FF2B5EF4-FFF2-40B4-BE49-F238E27FC236}">
                <a16:creationId xmlns:a16="http://schemas.microsoft.com/office/drawing/2014/main" id="{91DED026-EAB5-4287-9DD5-759CE85D498C}"/>
              </a:ext>
            </a:extLst>
          </p:cNvPr>
          <p:cNvSpPr/>
          <p:nvPr/>
        </p:nvSpPr>
        <p:spPr>
          <a:xfrm>
            <a:off x="5334000" y="1828800"/>
            <a:ext cx="484632" cy="6598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3" name="Rectangle: Rounded Corners 2">
            <a:extLst>
              <a:ext uri="{FF2B5EF4-FFF2-40B4-BE49-F238E27FC236}">
                <a16:creationId xmlns:a16="http://schemas.microsoft.com/office/drawing/2014/main" id="{52CB2142-842B-4E61-A1FE-C621D3D6DA5D}"/>
              </a:ext>
            </a:extLst>
          </p:cNvPr>
          <p:cNvSpPr/>
          <p:nvPr/>
        </p:nvSpPr>
        <p:spPr>
          <a:xfrm>
            <a:off x="4114800" y="6216917"/>
            <a:ext cx="914400" cy="385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hlinkClick r:id="rId7" action="ppaction://hlinksldjump"/>
              </a:rPr>
              <a:t>Back</a:t>
            </a:r>
            <a:endParaRPr lang="en-US" dirty="0">
              <a:solidFill>
                <a:schemeClr val="bg2"/>
              </a:solidFill>
            </a:endParaRPr>
          </a:p>
        </p:txBody>
      </p:sp>
      <p:sp>
        <p:nvSpPr>
          <p:cNvPr id="8" name="Oval 7">
            <a:extLst>
              <a:ext uri="{FF2B5EF4-FFF2-40B4-BE49-F238E27FC236}">
                <a16:creationId xmlns:a16="http://schemas.microsoft.com/office/drawing/2014/main" id="{F55D5466-F795-4B9A-862C-C003CF07C823}"/>
              </a:ext>
            </a:extLst>
          </p:cNvPr>
          <p:cNvSpPr/>
          <p:nvPr/>
        </p:nvSpPr>
        <p:spPr>
          <a:xfrm>
            <a:off x="7391400" y="655638"/>
            <a:ext cx="1600200" cy="7620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8"/>
              </a:rPr>
              <a:t>Actual Form  </a:t>
            </a:r>
            <a:endParaRPr lang="en-US" dirty="0"/>
          </a:p>
        </p:txBody>
      </p:sp>
      <p:sp>
        <p:nvSpPr>
          <p:cNvPr id="12" name="Oval 11">
            <a:extLst>
              <a:ext uri="{FF2B5EF4-FFF2-40B4-BE49-F238E27FC236}">
                <a16:creationId xmlns:a16="http://schemas.microsoft.com/office/drawing/2014/main" id="{93EAD005-4AB9-44B6-B3B3-B175A7EFED5C}"/>
              </a:ext>
            </a:extLst>
          </p:cNvPr>
          <p:cNvSpPr/>
          <p:nvPr/>
        </p:nvSpPr>
        <p:spPr>
          <a:xfrm>
            <a:off x="6211166" y="2186612"/>
            <a:ext cx="484631" cy="268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OR</a:t>
            </a:r>
          </a:p>
        </p:txBody>
      </p:sp>
    </p:spTree>
    <p:extLst>
      <p:ext uri="{BB962C8B-B14F-4D97-AF65-F5344CB8AC3E}">
        <p14:creationId xmlns:p14="http://schemas.microsoft.com/office/powerpoint/2010/main" val="35070150"/>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6C249-293C-45C1-AC46-63B066C79803}"/>
              </a:ext>
            </a:extLst>
          </p:cNvPr>
          <p:cNvSpPr>
            <a:spLocks noGrp="1"/>
          </p:cNvSpPr>
          <p:nvPr>
            <p:ph type="title"/>
          </p:nvPr>
        </p:nvSpPr>
        <p:spPr/>
        <p:txBody>
          <a:bodyPr/>
          <a:lstStyle/>
          <a:p>
            <a:r>
              <a:rPr lang="en-US" dirty="0">
                <a:solidFill>
                  <a:schemeClr val="bg2"/>
                </a:solidFill>
              </a:rPr>
              <a:t>TB-Faculty Only</a:t>
            </a:r>
          </a:p>
        </p:txBody>
      </p:sp>
      <p:graphicFrame>
        <p:nvGraphicFramePr>
          <p:cNvPr id="4" name="Content Placeholder 3">
            <a:extLst>
              <a:ext uri="{FF2B5EF4-FFF2-40B4-BE49-F238E27FC236}">
                <a16:creationId xmlns:a16="http://schemas.microsoft.com/office/drawing/2014/main" id="{E1AA20F0-EABD-41A1-91B2-43BCDB96A112}"/>
              </a:ext>
            </a:extLst>
          </p:cNvPr>
          <p:cNvGraphicFramePr>
            <a:graphicFrameLocks noGrp="1" noChangeAspect="1"/>
          </p:cNvGraphicFramePr>
          <p:nvPr>
            <p:ph idx="1"/>
            <p:extLst>
              <p:ext uri="{D42A27DB-BD31-4B8C-83A1-F6EECF244321}">
                <p14:modId xmlns:p14="http://schemas.microsoft.com/office/powerpoint/2010/main" val="1234664839"/>
              </p:ext>
            </p:extLst>
          </p:nvPr>
        </p:nvGraphicFramePr>
        <p:xfrm>
          <a:off x="2590800" y="1417638"/>
          <a:ext cx="3805238" cy="4924527"/>
        </p:xfrm>
        <a:graphic>
          <a:graphicData uri="http://schemas.openxmlformats.org/presentationml/2006/ole">
            <mc:AlternateContent xmlns:mc="http://schemas.openxmlformats.org/markup-compatibility/2006">
              <mc:Choice xmlns:v="urn:schemas-microsoft-com:vml" Requires="v">
                <p:oleObj spid="_x0000_s8429" name="Acrobat Document" r:id="rId3" imgW="5829300" imgH="7543800" progId="AcroExch.Document.DC">
                  <p:embed/>
                </p:oleObj>
              </mc:Choice>
              <mc:Fallback>
                <p:oleObj name="Acrobat Document" r:id="rId3" imgW="5829300" imgH="7543800" progId="AcroExch.Document.DC">
                  <p:embed/>
                  <p:pic>
                    <p:nvPicPr>
                      <p:cNvPr id="0" name=""/>
                      <p:cNvPicPr/>
                      <p:nvPr/>
                    </p:nvPicPr>
                    <p:blipFill>
                      <a:blip r:embed="rId4"/>
                      <a:stretch>
                        <a:fillRect/>
                      </a:stretch>
                    </p:blipFill>
                    <p:spPr>
                      <a:xfrm>
                        <a:off x="2590800" y="1417638"/>
                        <a:ext cx="3805238" cy="4924527"/>
                      </a:xfrm>
                      <a:prstGeom prst="rect">
                        <a:avLst/>
                      </a:prstGeom>
                    </p:spPr>
                  </p:pic>
                </p:oleObj>
              </mc:Fallback>
            </mc:AlternateContent>
          </a:graphicData>
        </a:graphic>
      </p:graphicFrame>
      <p:sp>
        <p:nvSpPr>
          <p:cNvPr id="5" name="Rectangle: Rounded Corners 4">
            <a:extLst>
              <a:ext uri="{FF2B5EF4-FFF2-40B4-BE49-F238E27FC236}">
                <a16:creationId xmlns:a16="http://schemas.microsoft.com/office/drawing/2014/main" id="{9A0EAFE9-1588-463B-A758-4E64B7E6AA6A}"/>
              </a:ext>
            </a:extLst>
          </p:cNvPr>
          <p:cNvSpPr/>
          <p:nvPr/>
        </p:nvSpPr>
        <p:spPr>
          <a:xfrm>
            <a:off x="6019800" y="5791200"/>
            <a:ext cx="914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hlinkClick r:id="rId5" action="ppaction://hlinksldjump"/>
              </a:rPr>
              <a:t>Back</a:t>
            </a:r>
            <a:endParaRPr lang="en-US" dirty="0">
              <a:solidFill>
                <a:schemeClr val="bg2"/>
              </a:solidFill>
            </a:endParaRPr>
          </a:p>
        </p:txBody>
      </p:sp>
      <p:sp>
        <p:nvSpPr>
          <p:cNvPr id="6" name="Oval 5">
            <a:extLst>
              <a:ext uri="{FF2B5EF4-FFF2-40B4-BE49-F238E27FC236}">
                <a16:creationId xmlns:a16="http://schemas.microsoft.com/office/drawing/2014/main" id="{42B7BB93-383C-4F12-99B1-5CAFAB5B3499}"/>
              </a:ext>
            </a:extLst>
          </p:cNvPr>
          <p:cNvSpPr/>
          <p:nvPr/>
        </p:nvSpPr>
        <p:spPr>
          <a:xfrm>
            <a:off x="399121" y="3124200"/>
            <a:ext cx="1515341" cy="914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hlinkClick r:id="rId6"/>
              </a:rPr>
              <a:t>Actual Form</a:t>
            </a:r>
            <a:r>
              <a:rPr lang="en-US" dirty="0">
                <a:solidFill>
                  <a:schemeClr val="bg2"/>
                </a:solidFill>
              </a:rPr>
              <a:t> </a:t>
            </a:r>
          </a:p>
        </p:txBody>
      </p:sp>
    </p:spTree>
    <p:extLst>
      <p:ext uri="{BB962C8B-B14F-4D97-AF65-F5344CB8AC3E}">
        <p14:creationId xmlns:p14="http://schemas.microsoft.com/office/powerpoint/2010/main" val="3055762397"/>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Retirement</a:t>
            </a:r>
          </a:p>
        </p:txBody>
      </p:sp>
      <p:sp>
        <p:nvSpPr>
          <p:cNvPr id="3" name="Content Placeholder 2"/>
          <p:cNvSpPr>
            <a:spLocks noGrp="1"/>
          </p:cNvSpPr>
          <p:nvPr>
            <p:ph idx="1"/>
          </p:nvPr>
        </p:nvSpPr>
        <p:spPr>
          <a:xfrm>
            <a:off x="457200" y="1417638"/>
            <a:ext cx="8229600" cy="4708525"/>
          </a:xfrm>
        </p:spPr>
        <p:txBody>
          <a:bodyPr>
            <a:normAutofit fontScale="85000" lnSpcReduction="20000"/>
          </a:bodyPr>
          <a:lstStyle/>
          <a:p>
            <a:pPr marL="0" indent="0">
              <a:buNone/>
            </a:pPr>
            <a:r>
              <a:rPr lang="en-US" dirty="0">
                <a:solidFill>
                  <a:schemeClr val="bg2"/>
                </a:solidFill>
              </a:rPr>
              <a:t>CMU offers a 403b Retirement Plan through TIAA.</a:t>
            </a:r>
          </a:p>
          <a:p>
            <a:pPr lvl="1">
              <a:buFont typeface="Wingdings" panose="05000000000000000000" pitchFamily="2" charset="2"/>
              <a:buChar char="Ø"/>
            </a:pPr>
            <a:r>
              <a:rPr lang="en-US" dirty="0">
                <a:solidFill>
                  <a:schemeClr val="bg2"/>
                </a:solidFill>
              </a:rPr>
              <a:t>All employees are eligible to participate in the retirement program.</a:t>
            </a:r>
          </a:p>
          <a:p>
            <a:pPr lvl="1">
              <a:buFont typeface="Wingdings" panose="05000000000000000000" pitchFamily="2" charset="2"/>
              <a:buChar char="Ø"/>
            </a:pPr>
            <a:r>
              <a:rPr lang="en-US" dirty="0">
                <a:solidFill>
                  <a:schemeClr val="bg2"/>
                </a:solidFill>
              </a:rPr>
              <a:t>Employees are eligible for CMU contributions after one year of service during which the employee completes 1,000 continuous hours or more of service.</a:t>
            </a:r>
          </a:p>
          <a:p>
            <a:pPr lvl="2">
              <a:buClrTx/>
              <a:buFont typeface="Wingdings" panose="05000000000000000000" pitchFamily="2" charset="2"/>
              <a:buChar char="Ø"/>
            </a:pPr>
            <a:r>
              <a:rPr lang="en-US" dirty="0">
                <a:solidFill>
                  <a:schemeClr val="bg2"/>
                </a:solidFill>
              </a:rPr>
              <a:t>Eligibility may occur sooner if employee is coming directly from another higher education institution (if full time).</a:t>
            </a:r>
          </a:p>
          <a:p>
            <a:pPr lvl="1">
              <a:buFont typeface="Wingdings" panose="05000000000000000000" pitchFamily="2" charset="2"/>
              <a:buChar char="Ø"/>
            </a:pPr>
            <a:r>
              <a:rPr lang="en-US" dirty="0">
                <a:solidFill>
                  <a:schemeClr val="bg2"/>
                </a:solidFill>
              </a:rPr>
              <a:t>CMU contributes 3% of the employee’s annual income.  CMU will match 100% on the first 1% , and 50% on the next 7% the employee contributes.</a:t>
            </a:r>
          </a:p>
          <a:p>
            <a:pPr lvl="1">
              <a:buFont typeface="Wingdings" panose="05000000000000000000" pitchFamily="2" charset="2"/>
              <a:buChar char="Ø"/>
            </a:pPr>
            <a:r>
              <a:rPr lang="en-US" dirty="0">
                <a:solidFill>
                  <a:schemeClr val="bg2"/>
                </a:solidFill>
              </a:rPr>
              <a:t>100% immediate vesting.</a:t>
            </a:r>
          </a:p>
          <a:p>
            <a:pPr lvl="1">
              <a:buFont typeface="Wingdings" panose="05000000000000000000" pitchFamily="2" charset="2"/>
              <a:buChar char="Ø"/>
            </a:pPr>
            <a:r>
              <a:rPr lang="en-US" dirty="0">
                <a:solidFill>
                  <a:schemeClr val="bg2"/>
                </a:solidFill>
              </a:rPr>
              <a:t>Auto Enrollment at 3% and Auto escalation at 1% each year until you reach an employee contribution rate of 8%.</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3431" y="274638"/>
            <a:ext cx="2033369" cy="1143000"/>
          </a:xfrm>
          <a:prstGeom prst="rect">
            <a:avLst/>
          </a:prstGeom>
        </p:spPr>
      </p:pic>
    </p:spTree>
    <p:extLst>
      <p:ext uri="{BB962C8B-B14F-4D97-AF65-F5344CB8AC3E}">
        <p14:creationId xmlns:p14="http://schemas.microsoft.com/office/powerpoint/2010/main" val="3889257974"/>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CEE90-680E-4D0E-A624-60EFF405CDD3}"/>
              </a:ext>
            </a:extLst>
          </p:cNvPr>
          <p:cNvSpPr>
            <a:spLocks noGrp="1"/>
          </p:cNvSpPr>
          <p:nvPr>
            <p:ph type="title"/>
          </p:nvPr>
        </p:nvSpPr>
        <p:spPr/>
        <p:txBody>
          <a:bodyPr/>
          <a:lstStyle/>
          <a:p>
            <a:r>
              <a:rPr lang="en-US" dirty="0">
                <a:solidFill>
                  <a:schemeClr val="bg2"/>
                </a:solidFill>
              </a:rPr>
              <a:t>Retirement Summary</a:t>
            </a:r>
          </a:p>
        </p:txBody>
      </p:sp>
      <p:graphicFrame>
        <p:nvGraphicFramePr>
          <p:cNvPr id="4" name="Content Placeholder 3">
            <a:extLst>
              <a:ext uri="{FF2B5EF4-FFF2-40B4-BE49-F238E27FC236}">
                <a16:creationId xmlns:a16="http://schemas.microsoft.com/office/drawing/2014/main" id="{72589CAD-5134-4B78-89B1-53AB9A7F9A76}"/>
              </a:ext>
            </a:extLst>
          </p:cNvPr>
          <p:cNvGraphicFramePr>
            <a:graphicFrameLocks noGrp="1"/>
          </p:cNvGraphicFramePr>
          <p:nvPr>
            <p:ph idx="1"/>
            <p:extLst>
              <p:ext uri="{D42A27DB-BD31-4B8C-83A1-F6EECF244321}">
                <p14:modId xmlns:p14="http://schemas.microsoft.com/office/powerpoint/2010/main" val="1689108393"/>
              </p:ext>
            </p:extLst>
          </p:nvPr>
        </p:nvGraphicFramePr>
        <p:xfrm>
          <a:off x="1447800" y="1905000"/>
          <a:ext cx="6096001" cy="4059576"/>
        </p:xfrm>
        <a:graphic>
          <a:graphicData uri="http://schemas.openxmlformats.org/drawingml/2006/table">
            <a:tbl>
              <a:tblPr firstRow="1" firstCol="1" bandRow="1">
                <a:tableStyleId>{5C22544A-7EE6-4342-B048-85BDC9FD1C3A}</a:tableStyleId>
              </a:tblPr>
              <a:tblGrid>
                <a:gridCol w="1478209">
                  <a:extLst>
                    <a:ext uri="{9D8B030D-6E8A-4147-A177-3AD203B41FA5}">
                      <a16:colId xmlns:a16="http://schemas.microsoft.com/office/drawing/2014/main" val="2135754533"/>
                    </a:ext>
                  </a:extLst>
                </a:gridCol>
                <a:gridCol w="1572014">
                  <a:extLst>
                    <a:ext uri="{9D8B030D-6E8A-4147-A177-3AD203B41FA5}">
                      <a16:colId xmlns:a16="http://schemas.microsoft.com/office/drawing/2014/main" val="2732547601"/>
                    </a:ext>
                  </a:extLst>
                </a:gridCol>
                <a:gridCol w="1375512">
                  <a:extLst>
                    <a:ext uri="{9D8B030D-6E8A-4147-A177-3AD203B41FA5}">
                      <a16:colId xmlns:a16="http://schemas.microsoft.com/office/drawing/2014/main" val="3145182824"/>
                    </a:ext>
                  </a:extLst>
                </a:gridCol>
                <a:gridCol w="1670266">
                  <a:extLst>
                    <a:ext uri="{9D8B030D-6E8A-4147-A177-3AD203B41FA5}">
                      <a16:colId xmlns:a16="http://schemas.microsoft.com/office/drawing/2014/main" val="607876173"/>
                    </a:ext>
                  </a:extLst>
                </a:gridCol>
              </a:tblGrid>
              <a:tr h="336826">
                <a:tc>
                  <a:txBody>
                    <a:bodyPr/>
                    <a:lstStyle/>
                    <a:p>
                      <a:pPr marL="0" marR="0" algn="just">
                        <a:spcBef>
                          <a:spcPts val="0"/>
                        </a:spcBef>
                        <a:spcAft>
                          <a:spcPts val="0"/>
                        </a:spcAft>
                      </a:pPr>
                      <a:r>
                        <a:rPr lang="en-US" sz="1600" dirty="0">
                          <a:solidFill>
                            <a:schemeClr val="bg2"/>
                          </a:solidFill>
                          <a:effectLst/>
                        </a:rPr>
                        <a:t> </a:t>
                      </a:r>
                      <a:endParaRPr lang="en-US" sz="1600"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marL="0" marR="0" algn="just">
                        <a:spcBef>
                          <a:spcPts val="0"/>
                        </a:spcBef>
                        <a:spcAft>
                          <a:spcPts val="0"/>
                        </a:spcAft>
                      </a:pPr>
                      <a:r>
                        <a:rPr lang="en-US" sz="1600" dirty="0">
                          <a:solidFill>
                            <a:schemeClr val="bg2"/>
                          </a:solidFill>
                          <a:effectLst/>
                        </a:rPr>
                        <a:t>     2020 TIAA Retirement Plan</a:t>
                      </a:r>
                    </a:p>
                    <a:p>
                      <a:pPr marL="0" marR="0" algn="just">
                        <a:spcBef>
                          <a:spcPts val="0"/>
                        </a:spcBef>
                        <a:spcAft>
                          <a:spcPts val="0"/>
                        </a:spcAft>
                      </a:pPr>
                      <a:endParaRPr lang="en-US" sz="1600"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9732001"/>
                  </a:ext>
                </a:extLst>
              </a:tr>
              <a:tr h="425174">
                <a:tc>
                  <a:txBody>
                    <a:bodyPr/>
                    <a:lstStyle/>
                    <a:p>
                      <a:pPr marL="0" marR="0" algn="just">
                        <a:spcBef>
                          <a:spcPts val="0"/>
                        </a:spcBef>
                        <a:spcAft>
                          <a:spcPts val="0"/>
                        </a:spcAft>
                      </a:pPr>
                      <a:r>
                        <a:rPr lang="en-US" sz="1600" dirty="0">
                          <a:solidFill>
                            <a:schemeClr val="bg2"/>
                          </a:solidFill>
                          <a:effectLst/>
                        </a:rPr>
                        <a:t> Employee  Contribution</a:t>
                      </a:r>
                      <a:endParaRPr lang="en-US" sz="1600"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dirty="0">
                          <a:effectLst/>
                        </a:rPr>
                        <a:t>CMU Base</a:t>
                      </a:r>
                    </a:p>
                    <a:p>
                      <a:pPr marL="0" marR="0" algn="l">
                        <a:spcBef>
                          <a:spcPts val="0"/>
                        </a:spcBef>
                        <a:spcAft>
                          <a:spcPts val="0"/>
                        </a:spcAft>
                      </a:pPr>
                      <a:r>
                        <a:rPr lang="en-US" sz="1600" dirty="0">
                          <a:effectLst/>
                        </a:rPr>
                        <a:t>Contribution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dirty="0">
                          <a:effectLst/>
                        </a:rPr>
                        <a:t>CMU </a:t>
                      </a:r>
                    </a:p>
                    <a:p>
                      <a:pPr marL="0" marR="0" algn="l">
                        <a:spcBef>
                          <a:spcPts val="0"/>
                        </a:spcBef>
                        <a:spcAft>
                          <a:spcPts val="0"/>
                        </a:spcAft>
                      </a:pPr>
                      <a:r>
                        <a:rPr lang="en-US" sz="1600" dirty="0">
                          <a:effectLst/>
                        </a:rPr>
                        <a:t>Match</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1600" dirty="0">
                          <a:effectLst/>
                        </a:rPr>
                        <a:t>       Total </a:t>
                      </a:r>
                    </a:p>
                    <a:p>
                      <a:pPr marL="0" marR="0" algn="l">
                        <a:spcBef>
                          <a:spcPts val="0"/>
                        </a:spcBef>
                        <a:spcAft>
                          <a:spcPts val="0"/>
                        </a:spcAft>
                      </a:pPr>
                      <a:r>
                        <a:rPr lang="en-US" sz="1600" dirty="0">
                          <a:effectLst/>
                        </a:rPr>
                        <a:t> Savings Level</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42077807"/>
                  </a:ext>
                </a:extLst>
              </a:tr>
              <a:tr h="336826">
                <a:tc>
                  <a:txBody>
                    <a:bodyPr/>
                    <a:lstStyle/>
                    <a:p>
                      <a:pPr marL="0" marR="0" algn="just">
                        <a:spcBef>
                          <a:spcPts val="0"/>
                        </a:spcBef>
                        <a:spcAft>
                          <a:spcPts val="0"/>
                        </a:spcAft>
                      </a:pPr>
                      <a:r>
                        <a:rPr lang="en-US" sz="1600">
                          <a:solidFill>
                            <a:schemeClr val="bg2"/>
                          </a:solidFill>
                          <a:effectLst/>
                        </a:rPr>
                        <a:t>            0%</a:t>
                      </a:r>
                      <a:endParaRPr lang="en-US" sz="1600">
                        <a:solidFill>
                          <a:schemeClr val="bg2"/>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3%</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         0%</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         3%</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4335466"/>
                  </a:ext>
                </a:extLst>
              </a:tr>
              <a:tr h="354420">
                <a:tc>
                  <a:txBody>
                    <a:bodyPr/>
                    <a:lstStyle/>
                    <a:p>
                      <a:pPr marL="0" marR="0" algn="just">
                        <a:spcBef>
                          <a:spcPts val="0"/>
                        </a:spcBef>
                        <a:spcAft>
                          <a:spcPts val="0"/>
                        </a:spcAft>
                      </a:pPr>
                      <a:r>
                        <a:rPr lang="en-US" sz="1600">
                          <a:solidFill>
                            <a:schemeClr val="bg2"/>
                          </a:solidFill>
                          <a:effectLst/>
                        </a:rPr>
                        <a:t>            1%</a:t>
                      </a:r>
                      <a:endParaRPr lang="en-US" sz="1600">
                        <a:solidFill>
                          <a:schemeClr val="bg2"/>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3%</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         1%</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         5%</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83495461"/>
                  </a:ext>
                </a:extLst>
              </a:tr>
              <a:tr h="336826">
                <a:tc>
                  <a:txBody>
                    <a:bodyPr/>
                    <a:lstStyle/>
                    <a:p>
                      <a:pPr marL="0" marR="0" algn="just">
                        <a:spcBef>
                          <a:spcPts val="0"/>
                        </a:spcBef>
                        <a:spcAft>
                          <a:spcPts val="0"/>
                        </a:spcAft>
                      </a:pPr>
                      <a:r>
                        <a:rPr lang="en-US" sz="1600">
                          <a:solidFill>
                            <a:schemeClr val="bg2"/>
                          </a:solidFill>
                          <a:effectLst/>
                        </a:rPr>
                        <a:t>            2%</a:t>
                      </a:r>
                      <a:endParaRPr lang="en-US" sz="1600">
                        <a:solidFill>
                          <a:schemeClr val="bg2"/>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3%</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         1.5%</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         6.5%</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04536376"/>
                  </a:ext>
                </a:extLst>
              </a:tr>
              <a:tr h="336826">
                <a:tc>
                  <a:txBody>
                    <a:bodyPr/>
                    <a:lstStyle/>
                    <a:p>
                      <a:pPr marL="0" marR="0" algn="just">
                        <a:spcBef>
                          <a:spcPts val="0"/>
                        </a:spcBef>
                        <a:spcAft>
                          <a:spcPts val="0"/>
                        </a:spcAft>
                      </a:pPr>
                      <a:r>
                        <a:rPr lang="en-US" sz="1600">
                          <a:solidFill>
                            <a:schemeClr val="bg2"/>
                          </a:solidFill>
                          <a:effectLst/>
                        </a:rPr>
                        <a:t>            3%</a:t>
                      </a:r>
                      <a:endParaRPr lang="en-US" sz="1600">
                        <a:solidFill>
                          <a:schemeClr val="bg2"/>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3%</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         2%</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         8%</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52809712"/>
                  </a:ext>
                </a:extLst>
              </a:tr>
              <a:tr h="336826">
                <a:tc>
                  <a:txBody>
                    <a:bodyPr/>
                    <a:lstStyle/>
                    <a:p>
                      <a:pPr marL="0" marR="0" algn="just">
                        <a:spcBef>
                          <a:spcPts val="0"/>
                        </a:spcBef>
                        <a:spcAft>
                          <a:spcPts val="0"/>
                        </a:spcAft>
                      </a:pPr>
                      <a:r>
                        <a:rPr lang="en-US" sz="1600">
                          <a:solidFill>
                            <a:schemeClr val="bg2"/>
                          </a:solidFill>
                          <a:effectLst/>
                        </a:rPr>
                        <a:t>            4%</a:t>
                      </a:r>
                      <a:endParaRPr lang="en-US" sz="1600">
                        <a:solidFill>
                          <a:schemeClr val="bg2"/>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3%</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         2.5%</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         9.5%</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43346351"/>
                  </a:ext>
                </a:extLst>
              </a:tr>
              <a:tr h="336826">
                <a:tc>
                  <a:txBody>
                    <a:bodyPr/>
                    <a:lstStyle/>
                    <a:p>
                      <a:pPr marL="0" marR="0" algn="just">
                        <a:spcBef>
                          <a:spcPts val="0"/>
                        </a:spcBef>
                        <a:spcAft>
                          <a:spcPts val="0"/>
                        </a:spcAft>
                      </a:pPr>
                      <a:r>
                        <a:rPr lang="en-US" sz="1600">
                          <a:solidFill>
                            <a:schemeClr val="bg2"/>
                          </a:solidFill>
                          <a:effectLst/>
                        </a:rPr>
                        <a:t>            5%</a:t>
                      </a:r>
                      <a:endParaRPr lang="en-US" sz="1600">
                        <a:solidFill>
                          <a:schemeClr val="bg2"/>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3%</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         3%</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11%</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9449018"/>
                  </a:ext>
                </a:extLst>
              </a:tr>
              <a:tr h="354420">
                <a:tc>
                  <a:txBody>
                    <a:bodyPr/>
                    <a:lstStyle/>
                    <a:p>
                      <a:pPr marL="0" marR="0" algn="just">
                        <a:spcBef>
                          <a:spcPts val="0"/>
                        </a:spcBef>
                        <a:spcAft>
                          <a:spcPts val="0"/>
                        </a:spcAft>
                      </a:pPr>
                      <a:r>
                        <a:rPr lang="en-US" sz="1600">
                          <a:solidFill>
                            <a:schemeClr val="bg2"/>
                          </a:solidFill>
                          <a:effectLst/>
                        </a:rPr>
                        <a:t>            6%</a:t>
                      </a:r>
                      <a:endParaRPr lang="en-US" sz="1600">
                        <a:solidFill>
                          <a:schemeClr val="bg2"/>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3%</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         3.5%</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        12.5%</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5072164"/>
                  </a:ext>
                </a:extLst>
              </a:tr>
              <a:tr h="336826">
                <a:tc>
                  <a:txBody>
                    <a:bodyPr/>
                    <a:lstStyle/>
                    <a:p>
                      <a:pPr marL="0" marR="0" algn="just">
                        <a:spcBef>
                          <a:spcPts val="0"/>
                        </a:spcBef>
                        <a:spcAft>
                          <a:spcPts val="0"/>
                        </a:spcAft>
                      </a:pPr>
                      <a:r>
                        <a:rPr lang="en-US" sz="1600">
                          <a:solidFill>
                            <a:schemeClr val="bg2"/>
                          </a:solidFill>
                          <a:effectLst/>
                        </a:rPr>
                        <a:t>            7%</a:t>
                      </a:r>
                      <a:endParaRPr lang="en-US" sz="1600">
                        <a:solidFill>
                          <a:schemeClr val="bg2"/>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3%</a:t>
                      </a: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         4%</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a:effectLst/>
                        </a:rPr>
                        <a:t>        14%</a:t>
                      </a:r>
                      <a:endParaRPr lang="en-US"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56655419"/>
                  </a:ext>
                </a:extLst>
              </a:tr>
              <a:tr h="354420">
                <a:tc>
                  <a:txBody>
                    <a:bodyPr/>
                    <a:lstStyle/>
                    <a:p>
                      <a:pPr marL="0" marR="0" algn="just">
                        <a:spcBef>
                          <a:spcPts val="0"/>
                        </a:spcBef>
                        <a:spcAft>
                          <a:spcPts val="0"/>
                        </a:spcAft>
                      </a:pPr>
                      <a:r>
                        <a:rPr lang="en-US" sz="1600" dirty="0">
                          <a:solidFill>
                            <a:schemeClr val="bg2"/>
                          </a:solidFill>
                          <a:effectLst/>
                        </a:rPr>
                        <a:t>            8%</a:t>
                      </a:r>
                      <a:endParaRPr lang="en-US" sz="1600" dirty="0">
                        <a:solidFill>
                          <a:schemeClr val="bg2"/>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       3%</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         4.5%</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600" dirty="0">
                          <a:effectLst/>
                        </a:rPr>
                        <a:t>        15.5%</a:t>
                      </a:r>
                      <a:endParaRPr lang="en-US"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87999585"/>
                  </a:ext>
                </a:extLst>
              </a:tr>
            </a:tbl>
          </a:graphicData>
        </a:graphic>
      </p:graphicFrame>
    </p:spTree>
    <p:extLst>
      <p:ext uri="{BB962C8B-B14F-4D97-AF65-F5344CB8AC3E}">
        <p14:creationId xmlns:p14="http://schemas.microsoft.com/office/powerpoint/2010/main" val="3619725443"/>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CMU Systems - Phone</a:t>
            </a:r>
          </a:p>
        </p:txBody>
      </p:sp>
      <p:sp>
        <p:nvSpPr>
          <p:cNvPr id="3" name="Content Placeholder 2"/>
          <p:cNvSpPr>
            <a:spLocks noGrp="1"/>
          </p:cNvSpPr>
          <p:nvPr>
            <p:ph idx="1"/>
          </p:nvPr>
        </p:nvSpPr>
        <p:spPr/>
        <p:txBody>
          <a:bodyPr>
            <a:normAutofit fontScale="70000" lnSpcReduction="20000"/>
          </a:bodyPr>
          <a:lstStyle/>
          <a:p>
            <a:endParaRPr lang="en-US" dirty="0">
              <a:solidFill>
                <a:schemeClr val="bg2"/>
              </a:solidFill>
            </a:endParaRPr>
          </a:p>
          <a:p>
            <a:r>
              <a:rPr lang="en-US" dirty="0">
                <a:solidFill>
                  <a:schemeClr val="bg2"/>
                </a:solidFill>
              </a:rPr>
              <a:t>The CMU main telephone number is 660-248-3391 or toll free at 1-877-268-1854</a:t>
            </a:r>
          </a:p>
          <a:p>
            <a:endParaRPr lang="en-US" dirty="0">
              <a:solidFill>
                <a:schemeClr val="bg2"/>
              </a:solidFill>
            </a:endParaRPr>
          </a:p>
          <a:p>
            <a:r>
              <a:rPr lang="en-US" dirty="0">
                <a:solidFill>
                  <a:schemeClr val="bg2"/>
                </a:solidFill>
              </a:rPr>
              <a:t>All employees have a voice mail account. Directions for setting up your voice mail can be found on the </a:t>
            </a:r>
            <a:r>
              <a:rPr lang="en-US" b="1" dirty="0">
                <a:solidFill>
                  <a:schemeClr val="bg2"/>
                </a:solidFill>
              </a:rPr>
              <a:t>Intranet</a:t>
            </a:r>
            <a:r>
              <a:rPr lang="en-US" dirty="0">
                <a:solidFill>
                  <a:schemeClr val="bg2"/>
                </a:solidFill>
              </a:rPr>
              <a:t> under Telephone and Voice Mail.</a:t>
            </a:r>
          </a:p>
          <a:p>
            <a:endParaRPr lang="en-US" dirty="0">
              <a:solidFill>
                <a:schemeClr val="bg2"/>
              </a:solidFill>
            </a:endParaRPr>
          </a:p>
          <a:p>
            <a:r>
              <a:rPr lang="en-US" dirty="0">
                <a:solidFill>
                  <a:schemeClr val="bg2"/>
                </a:solidFill>
              </a:rPr>
              <a:t>Tech Services can have your voicemail sent to your email. You can request that through the helpdesk</a:t>
            </a:r>
          </a:p>
          <a:p>
            <a:endParaRPr lang="en-US" dirty="0">
              <a:solidFill>
                <a:schemeClr val="bg2"/>
              </a:solidFill>
            </a:endParaRPr>
          </a:p>
          <a:p>
            <a:r>
              <a:rPr lang="en-US" dirty="0">
                <a:solidFill>
                  <a:schemeClr val="bg2"/>
                </a:solidFill>
              </a:rPr>
              <a:t>To access the voice mail system while on campus, dial 69999.  From off campus, dial 660-248-6999.</a:t>
            </a:r>
          </a:p>
        </p:txBody>
      </p:sp>
    </p:spTree>
    <p:extLst>
      <p:ext uri="{BB962C8B-B14F-4D97-AF65-F5344CB8AC3E}">
        <p14:creationId xmlns:p14="http://schemas.microsoft.com/office/powerpoint/2010/main" val="553631247"/>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F18CF-0177-469A-BC79-6AAF7E5DE208}"/>
              </a:ext>
            </a:extLst>
          </p:cNvPr>
          <p:cNvSpPr>
            <a:spLocks noGrp="1"/>
          </p:cNvSpPr>
          <p:nvPr>
            <p:ph type="title"/>
          </p:nvPr>
        </p:nvSpPr>
        <p:spPr/>
        <p:txBody>
          <a:bodyPr/>
          <a:lstStyle/>
          <a:p>
            <a:r>
              <a:rPr lang="en-US" dirty="0">
                <a:solidFill>
                  <a:schemeClr val="bg2"/>
                </a:solidFill>
              </a:rPr>
              <a:t>Address and Mail</a:t>
            </a:r>
          </a:p>
        </p:txBody>
      </p:sp>
      <p:sp>
        <p:nvSpPr>
          <p:cNvPr id="3" name="Content Placeholder 2">
            <a:extLst>
              <a:ext uri="{FF2B5EF4-FFF2-40B4-BE49-F238E27FC236}">
                <a16:creationId xmlns:a16="http://schemas.microsoft.com/office/drawing/2014/main" id="{4529438C-3181-487C-AF12-4C0A0844173E}"/>
              </a:ext>
            </a:extLst>
          </p:cNvPr>
          <p:cNvSpPr>
            <a:spLocks noGrp="1"/>
          </p:cNvSpPr>
          <p:nvPr>
            <p:ph idx="1"/>
          </p:nvPr>
        </p:nvSpPr>
        <p:spPr/>
        <p:txBody>
          <a:bodyPr/>
          <a:lstStyle/>
          <a:p>
            <a:pPr marL="0" indent="0">
              <a:buNone/>
            </a:pPr>
            <a:r>
              <a:rPr lang="en-US" dirty="0">
                <a:solidFill>
                  <a:schemeClr val="bg2"/>
                </a:solidFill>
              </a:rPr>
              <a:t>The address on campus is:</a:t>
            </a:r>
          </a:p>
          <a:p>
            <a:pPr marL="857250" lvl="2" indent="0">
              <a:buNone/>
            </a:pPr>
            <a:r>
              <a:rPr lang="en-US" dirty="0">
                <a:solidFill>
                  <a:schemeClr val="bg2"/>
                </a:solidFill>
              </a:rPr>
              <a:t>Central Methodist University</a:t>
            </a:r>
          </a:p>
          <a:p>
            <a:pPr marL="857250" lvl="2" indent="0">
              <a:buNone/>
            </a:pPr>
            <a:r>
              <a:rPr lang="en-US" dirty="0">
                <a:solidFill>
                  <a:schemeClr val="bg2"/>
                </a:solidFill>
              </a:rPr>
              <a:t>411 CM Square</a:t>
            </a:r>
          </a:p>
          <a:p>
            <a:pPr marL="857250" lvl="2" indent="0">
              <a:buNone/>
            </a:pPr>
            <a:r>
              <a:rPr lang="en-US" dirty="0">
                <a:solidFill>
                  <a:schemeClr val="bg2"/>
                </a:solidFill>
              </a:rPr>
              <a:t>Fayette, MO 65248</a:t>
            </a:r>
          </a:p>
          <a:p>
            <a:pPr marL="57150" indent="0">
              <a:buNone/>
            </a:pPr>
            <a:r>
              <a:rPr lang="en-US" dirty="0">
                <a:solidFill>
                  <a:schemeClr val="bg2"/>
                </a:solidFill>
              </a:rPr>
              <a:t>To locate your mail, consult your division chair or department supervisor.</a:t>
            </a:r>
          </a:p>
          <a:p>
            <a:pPr marL="57150" indent="0">
              <a:buNone/>
            </a:pPr>
            <a:r>
              <a:rPr lang="en-US" dirty="0">
                <a:solidFill>
                  <a:schemeClr val="bg2"/>
                </a:solidFill>
              </a:rPr>
              <a:t>Packages are usually delivered to the </a:t>
            </a:r>
            <a:r>
              <a:rPr lang="en-US" dirty="0" err="1">
                <a:solidFill>
                  <a:schemeClr val="bg2"/>
                </a:solidFill>
              </a:rPr>
              <a:t>Brannock</a:t>
            </a:r>
            <a:r>
              <a:rPr lang="en-US" dirty="0">
                <a:solidFill>
                  <a:schemeClr val="bg2"/>
                </a:solidFill>
              </a:rPr>
              <a:t> mailroom or the Student Center mailroom.</a:t>
            </a:r>
          </a:p>
          <a:p>
            <a:pPr marL="857250" lvl="2" indent="0">
              <a:buNone/>
            </a:pPr>
            <a:endParaRPr lang="en-US" dirty="0"/>
          </a:p>
          <a:p>
            <a:pPr marL="857250" lvl="2" indent="0">
              <a:buNone/>
            </a:pPr>
            <a:endParaRPr lang="en-US" dirty="0"/>
          </a:p>
          <a:p>
            <a:pPr marL="857250" lvl="2" indent="0">
              <a:buNone/>
            </a:pPr>
            <a:endParaRPr lang="en-US" dirty="0"/>
          </a:p>
        </p:txBody>
      </p:sp>
    </p:spTree>
    <p:extLst>
      <p:ext uri="{BB962C8B-B14F-4D97-AF65-F5344CB8AC3E}">
        <p14:creationId xmlns:p14="http://schemas.microsoft.com/office/powerpoint/2010/main" val="380522011"/>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Our Mission and Creed</a:t>
            </a:r>
          </a:p>
        </p:txBody>
      </p:sp>
      <p:sp>
        <p:nvSpPr>
          <p:cNvPr id="3" name="Content Placeholder 2"/>
          <p:cNvSpPr>
            <a:spLocks noGrp="1"/>
          </p:cNvSpPr>
          <p:nvPr>
            <p:ph idx="1"/>
          </p:nvPr>
        </p:nvSpPr>
        <p:spPr>
          <a:xfrm>
            <a:off x="457200" y="1417638"/>
            <a:ext cx="8229600" cy="4525963"/>
          </a:xfrm>
        </p:spPr>
        <p:txBody>
          <a:bodyPr/>
          <a:lstStyle/>
          <a:p>
            <a:pPr marL="0" indent="0">
              <a:buNone/>
            </a:pPr>
            <a:r>
              <a:rPr lang="en-US" sz="3600" b="1" dirty="0">
                <a:solidFill>
                  <a:schemeClr val="bg2"/>
                </a:solidFill>
              </a:rPr>
              <a:t>Mission</a:t>
            </a:r>
          </a:p>
          <a:p>
            <a:pPr marL="0" indent="0">
              <a:buNone/>
            </a:pPr>
            <a:r>
              <a:rPr lang="en-US" sz="1800" dirty="0">
                <a:solidFill>
                  <a:schemeClr val="bg2"/>
                </a:solidFill>
              </a:rPr>
              <a:t>Central Methodist University prepares students to make a difference in the world by emphasizing academic and professional excellence, ethical leadership, and social responsibility.</a:t>
            </a:r>
          </a:p>
          <a:p>
            <a:pPr marL="0" indent="0">
              <a:buNone/>
            </a:pPr>
            <a:r>
              <a:rPr lang="en-US" sz="3600" b="1" dirty="0">
                <a:solidFill>
                  <a:schemeClr val="bg2"/>
                </a:solidFill>
              </a:rPr>
              <a:t>Creed</a:t>
            </a:r>
          </a:p>
          <a:p>
            <a:pPr marL="0" indent="0">
              <a:buNone/>
            </a:pPr>
            <a:r>
              <a:rPr lang="en-US" sz="1800" dirty="0">
                <a:solidFill>
                  <a:schemeClr val="bg2"/>
                </a:solidFill>
              </a:rPr>
              <a:t>The Central Methodist University community, consistent with its United Methodist heritage, strives for academic excellence, individual achievement, and social responsibility.  As members of that community we believe in:</a:t>
            </a:r>
          </a:p>
          <a:p>
            <a:pPr lvl="1"/>
            <a:r>
              <a:rPr lang="en-US" sz="1400" dirty="0">
                <a:solidFill>
                  <a:schemeClr val="bg2"/>
                </a:solidFill>
              </a:rPr>
              <a:t>Seeking knowledge, truth, and wisdom;</a:t>
            </a:r>
          </a:p>
          <a:p>
            <a:pPr lvl="1"/>
            <a:r>
              <a:rPr lang="en-US" sz="1400" dirty="0">
                <a:solidFill>
                  <a:schemeClr val="bg2"/>
                </a:solidFill>
              </a:rPr>
              <a:t>Valuing freedom, honesty, civility, and diversity;</a:t>
            </a:r>
          </a:p>
          <a:p>
            <a:pPr lvl="1"/>
            <a:r>
              <a:rPr lang="en-US" sz="1400" dirty="0">
                <a:solidFill>
                  <a:schemeClr val="bg2"/>
                </a:solidFill>
              </a:rPr>
              <a:t>Living lives of service and leadership; and</a:t>
            </a:r>
          </a:p>
          <a:p>
            <a:pPr lvl="1"/>
            <a:r>
              <a:rPr lang="en-US" sz="1400" dirty="0">
                <a:solidFill>
                  <a:schemeClr val="bg2"/>
                </a:solidFill>
              </a:rPr>
              <a:t>Taking responsibility for ourselves and the communities in which we live.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4115789"/>
            <a:ext cx="1828649" cy="1828649"/>
          </a:xfrm>
          <a:prstGeom prst="rect">
            <a:avLst/>
          </a:prstGeom>
        </p:spPr>
      </p:pic>
    </p:spTree>
    <p:extLst>
      <p:ext uri="{BB962C8B-B14F-4D97-AF65-F5344CB8AC3E}">
        <p14:creationId xmlns:p14="http://schemas.microsoft.com/office/powerpoint/2010/main" val="2349026171"/>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Resources-Communication</a:t>
            </a:r>
          </a:p>
        </p:txBody>
      </p:sp>
      <p:sp>
        <p:nvSpPr>
          <p:cNvPr id="3" name="Content Placeholder 2"/>
          <p:cNvSpPr>
            <a:spLocks noGrp="1"/>
          </p:cNvSpPr>
          <p:nvPr>
            <p:ph idx="1"/>
          </p:nvPr>
        </p:nvSpPr>
        <p:spPr>
          <a:xfrm>
            <a:off x="457200" y="1219200"/>
            <a:ext cx="8229600" cy="4906963"/>
          </a:xfrm>
        </p:spPr>
        <p:txBody>
          <a:bodyPr>
            <a:normAutofit fontScale="85000" lnSpcReduction="10000"/>
          </a:bodyPr>
          <a:lstStyle/>
          <a:p>
            <a:r>
              <a:rPr lang="en-US" dirty="0">
                <a:solidFill>
                  <a:schemeClr val="bg2"/>
                </a:solidFill>
              </a:rPr>
              <a:t>Need business cards? A photograph taken? Help with a brochure? Something updated on the website?</a:t>
            </a:r>
          </a:p>
          <a:p>
            <a:r>
              <a:rPr lang="en-US" dirty="0">
                <a:solidFill>
                  <a:schemeClr val="bg2"/>
                </a:solidFill>
              </a:rPr>
              <a:t>Have questions about branding standards (fonts, colors, logos, etc.)?</a:t>
            </a:r>
          </a:p>
          <a:p>
            <a:r>
              <a:rPr lang="en-US" dirty="0">
                <a:solidFill>
                  <a:schemeClr val="bg2"/>
                </a:solidFill>
              </a:rPr>
              <a:t>Do you have a news tip or need a press release sent out about an award or upcoming event?</a:t>
            </a:r>
          </a:p>
          <a:p>
            <a:r>
              <a:rPr lang="en-US" dirty="0">
                <a:solidFill>
                  <a:schemeClr val="bg2"/>
                </a:solidFill>
              </a:rPr>
              <a:t>Marketing/Communications can help with all of these needs. Contact x56238 or </a:t>
            </a:r>
            <a:r>
              <a:rPr lang="en-US" dirty="0">
                <a:solidFill>
                  <a:schemeClr val="bg2"/>
                </a:solidFill>
                <a:hlinkClick r:id="rId2"/>
              </a:rPr>
              <a:t>jwaner@centralmethodist.edu</a:t>
            </a:r>
            <a:endParaRPr lang="en-US" dirty="0">
              <a:solidFill>
                <a:schemeClr val="bg2"/>
              </a:solidFill>
            </a:endParaRPr>
          </a:p>
          <a:p>
            <a:r>
              <a:rPr lang="en-US" dirty="0">
                <a:solidFill>
                  <a:schemeClr val="bg2"/>
                </a:solidFill>
              </a:rPr>
              <a:t>CMU Print Services are located in the Eagle Store</a:t>
            </a:r>
          </a:p>
          <a:p>
            <a:r>
              <a:rPr lang="en-US" dirty="0">
                <a:solidFill>
                  <a:schemeClr val="bg2"/>
                </a:solidFill>
                <a:hlinkClick r:id="rId3"/>
              </a:rPr>
              <a:t>printing@Centralmethodist.edu</a:t>
            </a:r>
            <a:endParaRPr lang="en-US" dirty="0">
              <a:solidFill>
                <a:schemeClr val="bg2"/>
              </a:solidFill>
            </a:endParaRPr>
          </a:p>
          <a:p>
            <a:endParaRPr lang="en-US" dirty="0">
              <a:solidFill>
                <a:schemeClr val="bg2"/>
              </a:solidFill>
            </a:endParaRPr>
          </a:p>
          <a:p>
            <a:pPr marL="0" indent="0">
              <a:buNone/>
            </a:pPr>
            <a:endParaRPr lang="en-US" dirty="0"/>
          </a:p>
        </p:txBody>
      </p:sp>
    </p:spTree>
    <p:extLst>
      <p:ext uri="{BB962C8B-B14F-4D97-AF65-F5344CB8AC3E}">
        <p14:creationId xmlns:p14="http://schemas.microsoft.com/office/powerpoint/2010/main" val="1055563052"/>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Resources - Travel</a:t>
            </a:r>
          </a:p>
        </p:txBody>
      </p:sp>
      <p:sp>
        <p:nvSpPr>
          <p:cNvPr id="3" name="Content Placeholder 2"/>
          <p:cNvSpPr>
            <a:spLocks noGrp="1"/>
          </p:cNvSpPr>
          <p:nvPr>
            <p:ph idx="1"/>
          </p:nvPr>
        </p:nvSpPr>
        <p:spPr/>
        <p:txBody>
          <a:bodyPr>
            <a:normAutofit lnSpcReduction="10000"/>
          </a:bodyPr>
          <a:lstStyle/>
          <a:p>
            <a:r>
              <a:rPr lang="en-US" dirty="0">
                <a:solidFill>
                  <a:schemeClr val="bg2"/>
                </a:solidFill>
              </a:rPr>
              <a:t>Need to take a business trip? Have expenses to be reimbursed?</a:t>
            </a:r>
          </a:p>
          <a:p>
            <a:r>
              <a:rPr lang="en-US" dirty="0">
                <a:solidFill>
                  <a:schemeClr val="bg2"/>
                </a:solidFill>
              </a:rPr>
              <a:t>Business Services can assist you.</a:t>
            </a:r>
          </a:p>
          <a:p>
            <a:pPr lvl="1"/>
            <a:r>
              <a:rPr lang="en-US" dirty="0">
                <a:solidFill>
                  <a:schemeClr val="bg2"/>
                </a:solidFill>
              </a:rPr>
              <a:t>Sign up to be an approved driver. (Business Office)</a:t>
            </a:r>
          </a:p>
          <a:p>
            <a:pPr lvl="1"/>
            <a:r>
              <a:rPr lang="en-US" dirty="0">
                <a:solidFill>
                  <a:schemeClr val="bg2"/>
                </a:solidFill>
              </a:rPr>
              <a:t>Submit Expense Forms with detailed receipts by the 18</a:t>
            </a:r>
            <a:r>
              <a:rPr lang="en-US" baseline="30000" dirty="0">
                <a:solidFill>
                  <a:schemeClr val="bg2"/>
                </a:solidFill>
              </a:rPr>
              <a:t>th</a:t>
            </a:r>
            <a:r>
              <a:rPr lang="en-US" dirty="0">
                <a:solidFill>
                  <a:schemeClr val="bg2"/>
                </a:solidFill>
              </a:rPr>
              <a:t> of the month for reimbursement on the 20</a:t>
            </a:r>
            <a:r>
              <a:rPr lang="en-US" baseline="30000" dirty="0">
                <a:solidFill>
                  <a:schemeClr val="bg2"/>
                </a:solidFill>
              </a:rPr>
              <a:t>th</a:t>
            </a:r>
            <a:r>
              <a:rPr lang="en-US" dirty="0">
                <a:solidFill>
                  <a:schemeClr val="bg2"/>
                </a:solidFill>
              </a:rPr>
              <a:t>.</a:t>
            </a:r>
          </a:p>
          <a:p>
            <a:pPr lvl="1"/>
            <a:r>
              <a:rPr lang="en-US" dirty="0">
                <a:solidFill>
                  <a:schemeClr val="bg2"/>
                </a:solidFill>
              </a:rPr>
              <a:t>Check-out a University credit card for authorized University purchases. Contact Gina Monnig (x56202)</a:t>
            </a:r>
          </a:p>
        </p:txBody>
      </p:sp>
    </p:spTree>
    <p:extLst>
      <p:ext uri="{BB962C8B-B14F-4D97-AF65-F5344CB8AC3E}">
        <p14:creationId xmlns:p14="http://schemas.microsoft.com/office/powerpoint/2010/main" val="2646027439"/>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Resources-Maintenance</a:t>
            </a:r>
          </a:p>
        </p:txBody>
      </p:sp>
      <p:sp>
        <p:nvSpPr>
          <p:cNvPr id="3" name="Content Placeholder 2"/>
          <p:cNvSpPr>
            <a:spLocks noGrp="1"/>
          </p:cNvSpPr>
          <p:nvPr>
            <p:ph idx="1"/>
          </p:nvPr>
        </p:nvSpPr>
        <p:spPr>
          <a:xfrm>
            <a:off x="457200" y="1295400"/>
            <a:ext cx="8229600" cy="4525963"/>
          </a:xfrm>
        </p:spPr>
        <p:txBody>
          <a:bodyPr>
            <a:normAutofit fontScale="85000" lnSpcReduction="10000"/>
          </a:bodyPr>
          <a:lstStyle/>
          <a:p>
            <a:r>
              <a:rPr lang="en-US" dirty="0">
                <a:solidFill>
                  <a:schemeClr val="bg2"/>
                </a:solidFill>
              </a:rPr>
              <a:t>Do you have a maintenance request (light bulb to be changed, picture to hang, etc.)?</a:t>
            </a:r>
          </a:p>
          <a:p>
            <a:pPr lvl="1">
              <a:buFont typeface="Arial" panose="020B0604020202020204" pitchFamily="34" charset="0"/>
              <a:buChar char="•"/>
            </a:pPr>
            <a:r>
              <a:rPr lang="en-US" dirty="0">
                <a:solidFill>
                  <a:schemeClr val="bg2"/>
                </a:solidFill>
              </a:rPr>
              <a:t>Send an email to Plant Operations at </a:t>
            </a:r>
            <a:r>
              <a:rPr lang="en-US" dirty="0">
                <a:solidFill>
                  <a:schemeClr val="bg2"/>
                </a:solidFill>
                <a:hlinkClick r:id="rId2"/>
              </a:rPr>
              <a:t>operations@centralmethodist.edu</a:t>
            </a:r>
            <a:r>
              <a:rPr lang="en-US" dirty="0">
                <a:solidFill>
                  <a:schemeClr val="bg2"/>
                </a:solidFill>
              </a:rPr>
              <a:t>.</a:t>
            </a:r>
          </a:p>
          <a:p>
            <a:pPr marL="457200" lvl="1" indent="-457200">
              <a:buClr>
                <a:srgbClr val="C1D72F"/>
              </a:buClr>
              <a:buFont typeface="Arial" panose="020B0604020202020204" pitchFamily="34" charset="0"/>
              <a:buChar char="•"/>
            </a:pPr>
            <a:r>
              <a:rPr lang="en-US" sz="3200" dirty="0">
                <a:solidFill>
                  <a:schemeClr val="bg2"/>
                </a:solidFill>
              </a:rPr>
              <a:t>Do you need to reserve a CMU vehicle for a University business trip?</a:t>
            </a:r>
          </a:p>
          <a:p>
            <a:pPr marL="857250" lvl="2" indent="-457200">
              <a:buClrTx/>
            </a:pPr>
            <a:r>
              <a:rPr lang="en-US" sz="2800" dirty="0">
                <a:solidFill>
                  <a:schemeClr val="bg2"/>
                </a:solidFill>
              </a:rPr>
              <a:t>Send an email to Paula Boss-Wood at </a:t>
            </a:r>
            <a:r>
              <a:rPr lang="en-US" sz="2800" dirty="0">
                <a:solidFill>
                  <a:schemeClr val="bg2"/>
                </a:solidFill>
                <a:hlinkClick r:id="rId2"/>
              </a:rPr>
              <a:t>operations@centralmethodist.edu</a:t>
            </a:r>
            <a:endParaRPr lang="en-US" sz="2800" dirty="0">
              <a:solidFill>
                <a:schemeClr val="bg2"/>
              </a:solidFill>
            </a:endParaRPr>
          </a:p>
          <a:p>
            <a:pPr marL="457200" lvl="1" indent="-457200">
              <a:buClr>
                <a:srgbClr val="FFFF00"/>
              </a:buClr>
              <a:buFont typeface="Arial" panose="020B0604020202020204" pitchFamily="34" charset="0"/>
              <a:buChar char="•"/>
            </a:pPr>
            <a:r>
              <a:rPr lang="en-US" sz="3300" dirty="0">
                <a:solidFill>
                  <a:schemeClr val="bg2"/>
                </a:solidFill>
              </a:rPr>
              <a:t>Do you need to reserve a meeting room on campus?</a:t>
            </a:r>
          </a:p>
          <a:p>
            <a:pPr marL="857250" lvl="2" indent="-457200">
              <a:buClrTx/>
            </a:pPr>
            <a:r>
              <a:rPr lang="en-US" sz="2800" dirty="0">
                <a:solidFill>
                  <a:schemeClr val="bg2"/>
                </a:solidFill>
              </a:rPr>
              <a:t>See the “Scheduling Events on Campus” section of the Employee Handbook</a:t>
            </a:r>
          </a:p>
          <a:p>
            <a:pPr marL="400050" lvl="2" indent="0">
              <a:buNone/>
            </a:pPr>
            <a:endParaRPr lang="en-US" dirty="0"/>
          </a:p>
          <a:p>
            <a:pPr marL="742950" lvl="2" indent="-342900"/>
            <a:endParaRPr lang="en-US" dirty="0"/>
          </a:p>
        </p:txBody>
      </p:sp>
    </p:spTree>
    <p:extLst>
      <p:ext uri="{BB962C8B-B14F-4D97-AF65-F5344CB8AC3E}">
        <p14:creationId xmlns:p14="http://schemas.microsoft.com/office/powerpoint/2010/main" val="2312655427"/>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CMU Systems - Email</a:t>
            </a:r>
          </a:p>
        </p:txBody>
      </p:sp>
      <p:sp>
        <p:nvSpPr>
          <p:cNvPr id="3" name="Content Placeholder 2"/>
          <p:cNvSpPr>
            <a:spLocks noGrp="1"/>
          </p:cNvSpPr>
          <p:nvPr>
            <p:ph idx="1"/>
          </p:nvPr>
        </p:nvSpPr>
        <p:spPr/>
        <p:txBody>
          <a:bodyPr>
            <a:normAutofit fontScale="92500"/>
          </a:bodyPr>
          <a:lstStyle/>
          <a:p>
            <a:pPr marL="0" indent="0">
              <a:buNone/>
            </a:pPr>
            <a:r>
              <a:rPr lang="en-US" dirty="0">
                <a:solidFill>
                  <a:schemeClr val="bg2"/>
                </a:solidFill>
              </a:rPr>
              <a:t>You can access email two ways:</a:t>
            </a:r>
          </a:p>
          <a:p>
            <a:r>
              <a:rPr lang="en-US" dirty="0">
                <a:solidFill>
                  <a:schemeClr val="bg2"/>
                </a:solidFill>
              </a:rPr>
              <a:t>From your office computer using Microsoft Outlook.</a:t>
            </a:r>
          </a:p>
          <a:p>
            <a:pPr lvl="1"/>
            <a:r>
              <a:rPr lang="en-US" dirty="0">
                <a:solidFill>
                  <a:schemeClr val="bg2"/>
                </a:solidFill>
              </a:rPr>
              <a:t>Technology Services can help you with setup and access. (1</a:t>
            </a:r>
            <a:r>
              <a:rPr lang="en-US" baseline="30000" dirty="0">
                <a:solidFill>
                  <a:schemeClr val="bg2"/>
                </a:solidFill>
              </a:rPr>
              <a:t>st</a:t>
            </a:r>
            <a:r>
              <a:rPr lang="en-US" dirty="0">
                <a:solidFill>
                  <a:schemeClr val="bg2"/>
                </a:solidFill>
              </a:rPr>
              <a:t> floor of Smiley Library)</a:t>
            </a:r>
          </a:p>
          <a:p>
            <a:r>
              <a:rPr lang="en-US" dirty="0">
                <a:solidFill>
                  <a:schemeClr val="bg2"/>
                </a:solidFill>
              </a:rPr>
              <a:t>Over the web.</a:t>
            </a:r>
          </a:p>
          <a:p>
            <a:pPr lvl="1"/>
            <a:r>
              <a:rPr lang="en-US" dirty="0">
                <a:solidFill>
                  <a:schemeClr val="bg2"/>
                </a:solidFill>
              </a:rPr>
              <a:t>Go to </a:t>
            </a:r>
            <a:r>
              <a:rPr lang="en-US" dirty="0">
                <a:solidFill>
                  <a:schemeClr val="bg2"/>
                </a:solidFill>
                <a:hlinkClick r:id="rId2"/>
              </a:rPr>
              <a:t>http://www.centralmethodist.edu/</a:t>
            </a:r>
            <a:endParaRPr lang="en-US" dirty="0">
              <a:solidFill>
                <a:schemeClr val="bg2"/>
              </a:solidFill>
            </a:endParaRPr>
          </a:p>
          <a:p>
            <a:pPr lvl="1"/>
            <a:r>
              <a:rPr lang="en-US" dirty="0">
                <a:solidFill>
                  <a:schemeClr val="bg2"/>
                </a:solidFill>
              </a:rPr>
              <a:t>Click on Eagle Mail</a:t>
            </a:r>
          </a:p>
          <a:p>
            <a:pPr lvl="1"/>
            <a:r>
              <a:rPr lang="en-US" dirty="0">
                <a:solidFill>
                  <a:schemeClr val="bg2"/>
                </a:solidFill>
              </a:rPr>
              <a:t>Enter your Eagle login and password when prompted.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57200"/>
            <a:ext cx="1571625" cy="1635919"/>
          </a:xfrm>
          <a:prstGeom prst="rect">
            <a:avLst/>
          </a:prstGeom>
        </p:spPr>
      </p:pic>
    </p:spTree>
    <p:extLst>
      <p:ext uri="{BB962C8B-B14F-4D97-AF65-F5344CB8AC3E}">
        <p14:creationId xmlns:p14="http://schemas.microsoft.com/office/powerpoint/2010/main" val="894175419"/>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Benefit Information</a:t>
            </a:r>
          </a:p>
        </p:txBody>
      </p:sp>
      <p:sp>
        <p:nvSpPr>
          <p:cNvPr id="3" name="Content Placeholder 2"/>
          <p:cNvSpPr>
            <a:spLocks noGrp="1"/>
          </p:cNvSpPr>
          <p:nvPr>
            <p:ph idx="1"/>
          </p:nvPr>
        </p:nvSpPr>
        <p:spPr>
          <a:xfrm>
            <a:off x="381000" y="1181099"/>
            <a:ext cx="8229600" cy="5364162"/>
          </a:xfrm>
        </p:spPr>
        <p:txBody>
          <a:bodyPr>
            <a:noAutofit/>
          </a:bodyPr>
          <a:lstStyle/>
          <a:p>
            <a:pPr marL="0" indent="0">
              <a:buNone/>
            </a:pPr>
            <a:r>
              <a:rPr lang="en-US" sz="2400" dirty="0">
                <a:solidFill>
                  <a:schemeClr val="bg2"/>
                </a:solidFill>
              </a:rPr>
              <a:t>CMU full-time employees are provided with a pre-tax benefit package to complement your compensation package. Visit our </a:t>
            </a:r>
            <a:r>
              <a:rPr lang="en-US" sz="2400" dirty="0">
                <a:solidFill>
                  <a:schemeClr val="bg2"/>
                </a:solidFill>
                <a:hlinkClick r:id="rId2"/>
              </a:rPr>
              <a:t>Benefit Information </a:t>
            </a:r>
            <a:r>
              <a:rPr lang="en-US" sz="2400" dirty="0">
                <a:solidFill>
                  <a:schemeClr val="bg2"/>
                </a:solidFill>
              </a:rPr>
              <a:t>web page to learn more about these benefits:</a:t>
            </a:r>
          </a:p>
          <a:p>
            <a:r>
              <a:rPr lang="en-US" sz="2400" dirty="0">
                <a:solidFill>
                  <a:schemeClr val="bg2"/>
                </a:solidFill>
                <a:hlinkClick r:id="rId3" action="ppaction://hlinksldjump"/>
              </a:rPr>
              <a:t>Health Insurance</a:t>
            </a:r>
            <a:endParaRPr lang="en-US" sz="2400" dirty="0">
              <a:solidFill>
                <a:schemeClr val="bg2"/>
              </a:solidFill>
            </a:endParaRPr>
          </a:p>
          <a:p>
            <a:r>
              <a:rPr lang="en-US" sz="2400" dirty="0">
                <a:solidFill>
                  <a:schemeClr val="bg2"/>
                </a:solidFill>
                <a:hlinkClick r:id="rId4" action="ppaction://hlinksldjump"/>
              </a:rPr>
              <a:t>Dental Insurance</a:t>
            </a:r>
            <a:endParaRPr lang="en-US" sz="2400" dirty="0">
              <a:solidFill>
                <a:schemeClr val="bg2"/>
              </a:solidFill>
            </a:endParaRPr>
          </a:p>
          <a:p>
            <a:r>
              <a:rPr lang="en-US" sz="2400" dirty="0">
                <a:solidFill>
                  <a:schemeClr val="bg2"/>
                </a:solidFill>
                <a:hlinkClick r:id="rId5" action="ppaction://hlinksldjump"/>
              </a:rPr>
              <a:t>Life Insurance</a:t>
            </a:r>
            <a:endParaRPr lang="en-US" sz="2400" dirty="0">
              <a:solidFill>
                <a:schemeClr val="bg2"/>
              </a:solidFill>
            </a:endParaRPr>
          </a:p>
          <a:p>
            <a:r>
              <a:rPr lang="en-US" sz="2400" dirty="0">
                <a:solidFill>
                  <a:schemeClr val="bg2"/>
                </a:solidFill>
                <a:hlinkClick r:id="rId6"/>
              </a:rPr>
              <a:t>Optional Life Insurance to purchase</a:t>
            </a:r>
            <a:endParaRPr lang="en-US" sz="2400" dirty="0">
              <a:solidFill>
                <a:schemeClr val="bg2"/>
              </a:solidFill>
            </a:endParaRPr>
          </a:p>
          <a:p>
            <a:r>
              <a:rPr lang="en-US" sz="2400" dirty="0">
                <a:solidFill>
                  <a:schemeClr val="bg2"/>
                </a:solidFill>
                <a:hlinkClick r:id="rId7" action="ppaction://hlinksldjump"/>
              </a:rPr>
              <a:t>Long-Term Disability Insurance</a:t>
            </a:r>
            <a:endParaRPr lang="en-US" sz="2400" dirty="0">
              <a:solidFill>
                <a:schemeClr val="bg2"/>
              </a:solidFill>
            </a:endParaRPr>
          </a:p>
          <a:p>
            <a:r>
              <a:rPr lang="en-US" sz="2400" dirty="0">
                <a:solidFill>
                  <a:schemeClr val="bg2"/>
                </a:solidFill>
                <a:hlinkClick r:id="rId8"/>
              </a:rPr>
              <a:t>Flexible Spending Accounts</a:t>
            </a:r>
            <a:endParaRPr lang="en-US" sz="2400" dirty="0">
              <a:solidFill>
                <a:schemeClr val="bg2"/>
              </a:solidFill>
            </a:endParaRPr>
          </a:p>
          <a:p>
            <a:pPr marL="0" indent="0">
              <a:buNone/>
            </a:pPr>
            <a:r>
              <a:rPr lang="en-US" sz="2400" dirty="0">
                <a:solidFill>
                  <a:schemeClr val="bg2"/>
                </a:solidFill>
              </a:rPr>
              <a:t>Here, you will find benefit summaries explaining each plan and a link to the carrier’s website for even greater access to information about your plans.</a:t>
            </a: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8800" y="2991643"/>
            <a:ext cx="2619375" cy="1743075"/>
          </a:xfrm>
          <a:prstGeom prst="rect">
            <a:avLst/>
          </a:prstGeom>
        </p:spPr>
      </p:pic>
      <p:sp>
        <p:nvSpPr>
          <p:cNvPr id="5" name="Oval 4">
            <a:extLst>
              <a:ext uri="{FF2B5EF4-FFF2-40B4-BE49-F238E27FC236}">
                <a16:creationId xmlns:a16="http://schemas.microsoft.com/office/drawing/2014/main" id="{781E699E-0EC1-492E-91C2-49E1B1920DFE}"/>
              </a:ext>
            </a:extLst>
          </p:cNvPr>
          <p:cNvSpPr/>
          <p:nvPr/>
        </p:nvSpPr>
        <p:spPr>
          <a:xfrm>
            <a:off x="3120737" y="2701437"/>
            <a:ext cx="1136074" cy="449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hlinkClick r:id="rId10"/>
              </a:rPr>
              <a:t>Anthem application</a:t>
            </a:r>
            <a:endParaRPr lang="en-US" sz="1000" dirty="0"/>
          </a:p>
        </p:txBody>
      </p:sp>
      <p:sp>
        <p:nvSpPr>
          <p:cNvPr id="6" name="Oval 5">
            <a:extLst>
              <a:ext uri="{FF2B5EF4-FFF2-40B4-BE49-F238E27FC236}">
                <a16:creationId xmlns:a16="http://schemas.microsoft.com/office/drawing/2014/main" id="{263256AA-6FF0-4A04-A54D-45AD73414FCC}"/>
              </a:ext>
            </a:extLst>
          </p:cNvPr>
          <p:cNvSpPr/>
          <p:nvPr/>
        </p:nvSpPr>
        <p:spPr>
          <a:xfrm>
            <a:off x="3120737" y="3204333"/>
            <a:ext cx="1066800" cy="4493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hlinkClick r:id="rId11"/>
              </a:rPr>
              <a:t>Dental application</a:t>
            </a:r>
            <a:endParaRPr lang="en-US" sz="900" dirty="0"/>
          </a:p>
        </p:txBody>
      </p:sp>
      <p:sp>
        <p:nvSpPr>
          <p:cNvPr id="7" name="Oval 6">
            <a:extLst>
              <a:ext uri="{FF2B5EF4-FFF2-40B4-BE49-F238E27FC236}">
                <a16:creationId xmlns:a16="http://schemas.microsoft.com/office/drawing/2014/main" id="{FB6C0E34-F29A-4C92-A247-166AFDA67D97}"/>
              </a:ext>
            </a:extLst>
          </p:cNvPr>
          <p:cNvSpPr/>
          <p:nvPr/>
        </p:nvSpPr>
        <p:spPr>
          <a:xfrm>
            <a:off x="2667000" y="3707230"/>
            <a:ext cx="1136074" cy="4493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2"/>
                </a:solidFill>
              </a:rPr>
              <a:t>Section 7 of the Anthem Form</a:t>
            </a:r>
          </a:p>
        </p:txBody>
      </p:sp>
    </p:spTree>
    <p:extLst>
      <p:ext uri="{BB962C8B-B14F-4D97-AF65-F5344CB8AC3E}">
        <p14:creationId xmlns:p14="http://schemas.microsoft.com/office/powerpoint/2010/main" val="2149008802"/>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Benefit Information – Cont.</a:t>
            </a:r>
          </a:p>
        </p:txBody>
      </p:sp>
      <p:sp>
        <p:nvSpPr>
          <p:cNvPr id="3" name="Content Placeholder 2"/>
          <p:cNvSpPr>
            <a:spLocks noGrp="1"/>
          </p:cNvSpPr>
          <p:nvPr>
            <p:ph idx="1"/>
          </p:nvPr>
        </p:nvSpPr>
        <p:spPr/>
        <p:txBody>
          <a:bodyPr/>
          <a:lstStyle/>
          <a:p>
            <a:r>
              <a:rPr lang="en-US" dirty="0">
                <a:solidFill>
                  <a:schemeClr val="bg2"/>
                </a:solidFill>
              </a:rPr>
              <a:t>Insurance benefits begin the first of the month following 30 days of full-time employment. Insurance premiums for full-time employees are </a:t>
            </a:r>
            <a:r>
              <a:rPr lang="en-US" u="sng" dirty="0">
                <a:solidFill>
                  <a:schemeClr val="bg2"/>
                </a:solidFill>
              </a:rPr>
              <a:t>100%</a:t>
            </a:r>
            <a:r>
              <a:rPr lang="en-US" dirty="0">
                <a:solidFill>
                  <a:schemeClr val="bg2"/>
                </a:solidFill>
              </a:rPr>
              <a:t> paid by CMU if the employee participates in the wellness program each year.  Employees may choose to pay premiums for family, spouse, or dependent coverage. Rates can be located on the CMU Website.</a:t>
            </a:r>
          </a:p>
          <a:p>
            <a:endParaRPr lang="en-US" dirty="0"/>
          </a:p>
          <a:p>
            <a:endParaRPr lang="en-US" dirty="0"/>
          </a:p>
        </p:txBody>
      </p:sp>
      <p:sp>
        <p:nvSpPr>
          <p:cNvPr id="4" name="Oval 3">
            <a:extLst>
              <a:ext uri="{FF2B5EF4-FFF2-40B4-BE49-F238E27FC236}">
                <a16:creationId xmlns:a16="http://schemas.microsoft.com/office/drawing/2014/main" id="{69CFB960-8B53-4B18-A823-602540FCA0C1}"/>
              </a:ext>
            </a:extLst>
          </p:cNvPr>
          <p:cNvSpPr/>
          <p:nvPr/>
        </p:nvSpPr>
        <p:spPr>
          <a:xfrm>
            <a:off x="7467600" y="3016827"/>
            <a:ext cx="1676400" cy="846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2"/>
              </a:rPr>
              <a:t>Rates for Benefits</a:t>
            </a:r>
            <a:endParaRPr lang="en-US" dirty="0"/>
          </a:p>
        </p:txBody>
      </p:sp>
      <p:sp>
        <p:nvSpPr>
          <p:cNvPr id="5" name="Rectangle 4">
            <a:extLst>
              <a:ext uri="{FF2B5EF4-FFF2-40B4-BE49-F238E27FC236}">
                <a16:creationId xmlns:a16="http://schemas.microsoft.com/office/drawing/2014/main" id="{BABA2198-BF53-4B62-8F6A-7C0D7E556AA0}"/>
              </a:ext>
            </a:extLst>
          </p:cNvPr>
          <p:cNvSpPr/>
          <p:nvPr/>
        </p:nvSpPr>
        <p:spPr>
          <a:xfrm>
            <a:off x="1828800" y="5668963"/>
            <a:ext cx="4572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a:p>
            <a:pPr algn="ctr"/>
            <a:r>
              <a:rPr lang="en-US" sz="1600" dirty="0"/>
              <a:t>Compliance Information for:  </a:t>
            </a:r>
            <a:r>
              <a:rPr lang="en-US" sz="1200" dirty="0">
                <a:hlinkClick r:id="rId3" action="ppaction://hlinkfile"/>
              </a:rPr>
              <a:t>COBRA</a:t>
            </a:r>
            <a:r>
              <a:rPr lang="en-US" sz="1200" dirty="0"/>
              <a:t> </a:t>
            </a:r>
            <a:r>
              <a:rPr lang="en-US" sz="1200" dirty="0">
                <a:hlinkClick r:id="rId4" action="ppaction://hlinkfile"/>
              </a:rPr>
              <a:t>HIPAA/GINA</a:t>
            </a:r>
            <a:r>
              <a:rPr lang="en-US" sz="1200" dirty="0"/>
              <a:t>  </a:t>
            </a:r>
            <a:r>
              <a:rPr lang="en-US" sz="1200" dirty="0">
                <a:hlinkClick r:id="rId5" action="ppaction://hlinkfile"/>
              </a:rPr>
              <a:t>Marketplace Exchange</a:t>
            </a:r>
            <a:r>
              <a:rPr lang="en-US" sz="1200" dirty="0"/>
              <a:t> </a:t>
            </a:r>
            <a:r>
              <a:rPr lang="en-US" sz="1200" dirty="0">
                <a:hlinkClick r:id="rId6" action="ppaction://hlinkfile"/>
              </a:rPr>
              <a:t>Special Enrollment Notice</a:t>
            </a:r>
            <a:r>
              <a:rPr lang="en-US" sz="1200" dirty="0"/>
              <a:t>  </a:t>
            </a:r>
            <a:r>
              <a:rPr lang="en-US" sz="1200" dirty="0">
                <a:hlinkClick r:id="rId7" action="ppaction://hlinkfile"/>
              </a:rPr>
              <a:t>WHCRA Enrollment Notice</a:t>
            </a:r>
            <a:endParaRPr lang="en-US" sz="1200" dirty="0"/>
          </a:p>
          <a:p>
            <a:pPr algn="ctr"/>
            <a:endParaRPr lang="en-US" dirty="0"/>
          </a:p>
        </p:txBody>
      </p:sp>
    </p:spTree>
    <p:extLst>
      <p:ext uri="{BB962C8B-B14F-4D97-AF65-F5344CB8AC3E}">
        <p14:creationId xmlns:p14="http://schemas.microsoft.com/office/powerpoint/2010/main" val="3527587660"/>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Tuition Assistance</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solidFill>
                  <a:schemeClr val="bg2"/>
                </a:solidFill>
              </a:rPr>
              <a:t>In addition to insurance and retirement, CMU provides you a tuition benefit that cannot be beat!</a:t>
            </a:r>
          </a:p>
          <a:p>
            <a:r>
              <a:rPr lang="en-US" dirty="0">
                <a:solidFill>
                  <a:schemeClr val="bg2"/>
                </a:solidFill>
              </a:rPr>
              <a:t>Full-time Employees: Covers undergraduate and graduate tuition </a:t>
            </a:r>
            <a:r>
              <a:rPr lang="en-US" u="sng" dirty="0">
                <a:solidFill>
                  <a:schemeClr val="bg2"/>
                </a:solidFill>
              </a:rPr>
              <a:t>100% tuition free</a:t>
            </a:r>
            <a:r>
              <a:rPr lang="en-US" dirty="0">
                <a:solidFill>
                  <a:schemeClr val="bg2"/>
                </a:solidFill>
              </a:rPr>
              <a:t>. Books and fees are the responsibility of the employee.</a:t>
            </a:r>
          </a:p>
          <a:p>
            <a:pPr lvl="1"/>
            <a:r>
              <a:rPr lang="en-US" dirty="0">
                <a:solidFill>
                  <a:schemeClr val="bg2"/>
                </a:solidFill>
              </a:rPr>
              <a:t>Part-time employees working at least 20 hours per week are eligible after one year of continuous service for a 100% tuition waiver for undergraduate courses or 50% tuition waiver for graduate courses.</a:t>
            </a:r>
          </a:p>
          <a:p>
            <a:r>
              <a:rPr lang="en-US" dirty="0">
                <a:solidFill>
                  <a:schemeClr val="bg2"/>
                </a:solidFill>
              </a:rPr>
              <a:t>Full-time Employees may take up to 12 credit hours per semester (not to exceed one on-ground course per semester offered between 8am and 5pm). The time taken off of regular work hours to attend class must be made up at a time agreeable to the supervisor.</a:t>
            </a:r>
          </a:p>
          <a:p>
            <a:pPr lvl="1"/>
            <a:endParaRPr lang="en-US" dirty="0">
              <a:solidFill>
                <a:schemeClr val="bg2"/>
              </a:solidFill>
            </a:endParaRPr>
          </a:p>
        </p:txBody>
      </p:sp>
    </p:spTree>
    <p:extLst>
      <p:ext uri="{BB962C8B-B14F-4D97-AF65-F5344CB8AC3E}">
        <p14:creationId xmlns:p14="http://schemas.microsoft.com/office/powerpoint/2010/main" val="2603664189"/>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302347"/>
            <a:ext cx="1943100" cy="1457325"/>
          </a:xfrm>
          <a:prstGeom prst="rect">
            <a:avLst/>
          </a:prstGeom>
        </p:spPr>
      </p:pic>
      <p:sp>
        <p:nvSpPr>
          <p:cNvPr id="2" name="Title 1"/>
          <p:cNvSpPr>
            <a:spLocks noGrp="1"/>
          </p:cNvSpPr>
          <p:nvPr>
            <p:ph type="title"/>
          </p:nvPr>
        </p:nvSpPr>
        <p:spPr/>
        <p:txBody>
          <a:bodyPr/>
          <a:lstStyle/>
          <a:p>
            <a:r>
              <a:rPr lang="en-US" dirty="0">
                <a:solidFill>
                  <a:schemeClr val="bg2"/>
                </a:solidFill>
              </a:rPr>
              <a:t>Tuition Assistance</a:t>
            </a:r>
          </a:p>
        </p:txBody>
      </p:sp>
      <p:sp>
        <p:nvSpPr>
          <p:cNvPr id="3" name="Content Placeholder 2"/>
          <p:cNvSpPr>
            <a:spLocks noGrp="1"/>
          </p:cNvSpPr>
          <p:nvPr>
            <p:ph idx="1"/>
          </p:nvPr>
        </p:nvSpPr>
        <p:spPr>
          <a:xfrm>
            <a:off x="471055" y="1295400"/>
            <a:ext cx="8229600" cy="4525963"/>
          </a:xfrm>
        </p:spPr>
        <p:txBody>
          <a:bodyPr>
            <a:normAutofit fontScale="92500" lnSpcReduction="10000"/>
          </a:bodyPr>
          <a:lstStyle/>
          <a:p>
            <a:r>
              <a:rPr lang="en-US" dirty="0">
                <a:solidFill>
                  <a:schemeClr val="bg2"/>
                </a:solidFill>
              </a:rPr>
              <a:t>Tuition Waiver-for family</a:t>
            </a:r>
          </a:p>
          <a:p>
            <a:pPr lvl="1"/>
            <a:r>
              <a:rPr lang="en-US" dirty="0">
                <a:solidFill>
                  <a:schemeClr val="bg2"/>
                </a:solidFill>
              </a:rPr>
              <a:t>All dependent children (up to age 25) and spouses of full-time employees will receive a 100% tuition waiver for undergraduate courses.  Room, board, fees and books are the responsibility of the employee/student.</a:t>
            </a:r>
          </a:p>
          <a:p>
            <a:pPr lvl="1"/>
            <a:r>
              <a:rPr lang="en-US" dirty="0">
                <a:solidFill>
                  <a:schemeClr val="bg2"/>
                </a:solidFill>
              </a:rPr>
              <a:t>Spouses of full-time employees will receive a 50% tuition waiver for graduate courses.</a:t>
            </a:r>
          </a:p>
          <a:p>
            <a:pPr lvl="1"/>
            <a:r>
              <a:rPr lang="en-US" dirty="0">
                <a:solidFill>
                  <a:schemeClr val="bg2"/>
                </a:solidFill>
              </a:rPr>
              <a:t>See Educational Assistance policy in the Employee Handbook for further information and guidelines.</a:t>
            </a:r>
          </a:p>
          <a:p>
            <a:pPr lvl="1"/>
            <a:r>
              <a:rPr lang="en-US" dirty="0">
                <a:solidFill>
                  <a:schemeClr val="bg2"/>
                </a:solidFill>
              </a:rPr>
              <a:t>A current FAFSA must be filed prior to enrollment.</a:t>
            </a:r>
          </a:p>
          <a:p>
            <a:pPr lvl="1"/>
            <a:r>
              <a:rPr lang="en-US" dirty="0">
                <a:solidFill>
                  <a:schemeClr val="bg2"/>
                </a:solidFill>
              </a:rPr>
              <a:t>Tuition Waiver forms are located on the CMU Website</a:t>
            </a:r>
          </a:p>
        </p:txBody>
      </p:sp>
      <p:sp>
        <p:nvSpPr>
          <p:cNvPr id="4" name="Oval 3">
            <a:extLst>
              <a:ext uri="{FF2B5EF4-FFF2-40B4-BE49-F238E27FC236}">
                <a16:creationId xmlns:a16="http://schemas.microsoft.com/office/drawing/2014/main" id="{CB730299-5665-4BED-9087-33C426A24DEB}"/>
              </a:ext>
            </a:extLst>
          </p:cNvPr>
          <p:cNvSpPr/>
          <p:nvPr/>
        </p:nvSpPr>
        <p:spPr>
          <a:xfrm>
            <a:off x="2514600" y="5655107"/>
            <a:ext cx="1371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3"/>
              </a:rPr>
              <a:t>Tuition Waiver Forms</a:t>
            </a:r>
            <a:endParaRPr lang="en-US" dirty="0"/>
          </a:p>
        </p:txBody>
      </p:sp>
    </p:spTree>
    <p:extLst>
      <p:ext uri="{BB962C8B-B14F-4D97-AF65-F5344CB8AC3E}">
        <p14:creationId xmlns:p14="http://schemas.microsoft.com/office/powerpoint/2010/main" val="1447950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Campus Life</a:t>
            </a:r>
          </a:p>
        </p:txBody>
      </p:sp>
      <p:sp>
        <p:nvSpPr>
          <p:cNvPr id="3" name="Content Placeholder 2"/>
          <p:cNvSpPr>
            <a:spLocks noGrp="1"/>
          </p:cNvSpPr>
          <p:nvPr>
            <p:ph idx="1"/>
          </p:nvPr>
        </p:nvSpPr>
        <p:spPr/>
        <p:txBody>
          <a:bodyPr/>
          <a:lstStyle/>
          <a:p>
            <a:pPr marL="0" indent="0" algn="ctr">
              <a:buNone/>
            </a:pPr>
            <a:r>
              <a:rPr lang="en-US" sz="3600" dirty="0">
                <a:solidFill>
                  <a:schemeClr val="bg2"/>
                </a:solidFill>
              </a:rPr>
              <a:t>Dining at Central Methodist University</a:t>
            </a:r>
          </a:p>
          <a:p>
            <a:pPr marL="0" indent="0">
              <a:buNone/>
            </a:pPr>
            <a:r>
              <a:rPr lang="en-US" dirty="0">
                <a:solidFill>
                  <a:schemeClr val="bg2"/>
                </a:solidFill>
              </a:rPr>
              <a:t>We offer two dining options through Fresh Ideas.</a:t>
            </a:r>
          </a:p>
          <a:p>
            <a:pPr lvl="2"/>
            <a:r>
              <a:rPr lang="en-US" sz="2800" dirty="0">
                <a:solidFill>
                  <a:schemeClr val="bg2"/>
                </a:solidFill>
              </a:rPr>
              <a:t>Bergsten Dining Hall</a:t>
            </a:r>
          </a:p>
          <a:p>
            <a:pPr lvl="3"/>
            <a:r>
              <a:rPr lang="en-US" sz="2800" dirty="0">
                <a:solidFill>
                  <a:schemeClr val="bg2"/>
                </a:solidFill>
              </a:rPr>
              <a:t>Open for lunch 10:45am – 1:30pm</a:t>
            </a:r>
          </a:p>
          <a:p>
            <a:pPr lvl="3"/>
            <a:r>
              <a:rPr lang="en-US" sz="2800" dirty="0">
                <a:solidFill>
                  <a:schemeClr val="bg2"/>
                </a:solidFill>
              </a:rPr>
              <a:t>Deli, Pizza &amp; Salad Bar 1:30pm – 2:30pm</a:t>
            </a:r>
          </a:p>
          <a:p>
            <a:pPr lvl="2"/>
            <a:r>
              <a:rPr lang="en-US" sz="2800" dirty="0" err="1">
                <a:solidFill>
                  <a:schemeClr val="bg2"/>
                </a:solidFill>
              </a:rPr>
              <a:t>Eyrie</a:t>
            </a:r>
            <a:r>
              <a:rPr lang="en-US" sz="2800" dirty="0">
                <a:solidFill>
                  <a:schemeClr val="bg2"/>
                </a:solidFill>
              </a:rPr>
              <a:t> Café</a:t>
            </a:r>
          </a:p>
          <a:p>
            <a:pPr lvl="3"/>
            <a:r>
              <a:rPr lang="en-US" sz="2800" dirty="0">
                <a:solidFill>
                  <a:schemeClr val="bg2"/>
                </a:solidFill>
              </a:rPr>
              <a:t>Open 7:30am – 10pm</a:t>
            </a:r>
          </a:p>
        </p:txBody>
      </p:sp>
    </p:spTree>
    <p:extLst>
      <p:ext uri="{BB962C8B-B14F-4D97-AF65-F5344CB8AC3E}">
        <p14:creationId xmlns:p14="http://schemas.microsoft.com/office/powerpoint/2010/main" val="2828453945"/>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Campus Life</a:t>
            </a:r>
          </a:p>
        </p:txBody>
      </p:sp>
      <p:sp>
        <p:nvSpPr>
          <p:cNvPr id="3" name="Content Placeholder 2"/>
          <p:cNvSpPr>
            <a:spLocks noGrp="1"/>
          </p:cNvSpPr>
          <p:nvPr>
            <p:ph idx="1"/>
          </p:nvPr>
        </p:nvSpPr>
        <p:spPr>
          <a:xfrm>
            <a:off x="426027" y="1295400"/>
            <a:ext cx="8229600" cy="4525963"/>
          </a:xfrm>
        </p:spPr>
        <p:txBody>
          <a:bodyPr>
            <a:normAutofit/>
          </a:bodyPr>
          <a:lstStyle/>
          <a:p>
            <a:pPr marL="0" indent="0">
              <a:buNone/>
            </a:pPr>
            <a:r>
              <a:rPr lang="en-US" dirty="0">
                <a:solidFill>
                  <a:schemeClr val="bg2"/>
                </a:solidFill>
              </a:rPr>
              <a:t>We invite you to take advantage of the following amenities and activities on the Fayette campus:</a:t>
            </a:r>
          </a:p>
          <a:p>
            <a:pPr lvl="2"/>
            <a:r>
              <a:rPr lang="en-US" dirty="0">
                <a:solidFill>
                  <a:schemeClr val="bg2"/>
                </a:solidFill>
              </a:rPr>
              <a:t>The Little Theatre</a:t>
            </a:r>
          </a:p>
          <a:p>
            <a:pPr lvl="2"/>
            <a:r>
              <a:rPr lang="en-US" dirty="0">
                <a:solidFill>
                  <a:schemeClr val="bg2"/>
                </a:solidFill>
              </a:rPr>
              <a:t>Stephens Museum</a:t>
            </a:r>
          </a:p>
          <a:p>
            <a:pPr lvl="2"/>
            <a:r>
              <a:rPr lang="en-US" dirty="0">
                <a:solidFill>
                  <a:schemeClr val="bg2"/>
                </a:solidFill>
              </a:rPr>
              <a:t>The Ashby-Hodge Gallery</a:t>
            </a:r>
          </a:p>
          <a:p>
            <a:pPr lvl="2"/>
            <a:r>
              <a:rPr lang="en-US" dirty="0">
                <a:solidFill>
                  <a:schemeClr val="bg2"/>
                </a:solidFill>
              </a:rPr>
              <a:t>Morrison Observatory</a:t>
            </a:r>
          </a:p>
          <a:p>
            <a:pPr lvl="2"/>
            <a:r>
              <a:rPr lang="en-US" dirty="0">
                <a:solidFill>
                  <a:schemeClr val="bg2"/>
                </a:solidFill>
              </a:rPr>
              <a:t>Swinney Conservatory of Music</a:t>
            </a:r>
          </a:p>
          <a:p>
            <a:pPr lvl="2"/>
            <a:r>
              <a:rPr lang="en-US" dirty="0">
                <a:solidFill>
                  <a:schemeClr val="bg2"/>
                </a:solidFill>
              </a:rPr>
              <a:t>Athletic Facilities</a:t>
            </a:r>
          </a:p>
          <a:p>
            <a:pPr lvl="2"/>
            <a:r>
              <a:rPr lang="en-US" dirty="0">
                <a:solidFill>
                  <a:schemeClr val="bg2"/>
                </a:solidFill>
              </a:rPr>
              <a:t>Exercise Facilities</a:t>
            </a:r>
          </a:p>
        </p:txBody>
      </p:sp>
    </p:spTree>
    <p:extLst>
      <p:ext uri="{BB962C8B-B14F-4D97-AF65-F5344CB8AC3E}">
        <p14:creationId xmlns:p14="http://schemas.microsoft.com/office/powerpoint/2010/main" val="303569330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hlinkClick r:id="rId2" action="ppaction://hlinksldjump"/>
            <a:extLst>
              <a:ext uri="{FF2B5EF4-FFF2-40B4-BE49-F238E27FC236}">
                <a16:creationId xmlns:a16="http://schemas.microsoft.com/office/drawing/2014/main" id="{36A51EC6-C6F7-4766-BD46-E8B3D2986B3D}"/>
              </a:ext>
            </a:extLst>
          </p:cNvPr>
          <p:cNvPicPr>
            <a:picLocks noChangeAspect="1"/>
          </p:cNvPicPr>
          <p:nvPr/>
        </p:nvPicPr>
        <p:blipFill>
          <a:blip r:embed="rId3"/>
          <a:stretch>
            <a:fillRect/>
          </a:stretch>
        </p:blipFill>
        <p:spPr>
          <a:xfrm>
            <a:off x="119754" y="533400"/>
            <a:ext cx="8875776" cy="3658773"/>
          </a:xfrm>
          <a:prstGeom prst="rect">
            <a:avLst/>
          </a:prstGeom>
        </p:spPr>
      </p:pic>
      <p:pic>
        <p:nvPicPr>
          <p:cNvPr id="25" name="Picture 24">
            <a:extLst>
              <a:ext uri="{FF2B5EF4-FFF2-40B4-BE49-F238E27FC236}">
                <a16:creationId xmlns:a16="http://schemas.microsoft.com/office/drawing/2014/main" id="{5D19D112-BD92-4457-9FE5-7DBECE0089E8}"/>
              </a:ext>
            </a:extLst>
          </p:cNvPr>
          <p:cNvPicPr>
            <a:picLocks noChangeAspect="1"/>
          </p:cNvPicPr>
          <p:nvPr/>
        </p:nvPicPr>
        <p:blipFill>
          <a:blip r:embed="rId4"/>
          <a:stretch>
            <a:fillRect/>
          </a:stretch>
        </p:blipFill>
        <p:spPr>
          <a:xfrm>
            <a:off x="265820" y="4219104"/>
            <a:ext cx="1352739" cy="2267266"/>
          </a:xfrm>
          <a:prstGeom prst="rect">
            <a:avLst/>
          </a:prstGeom>
        </p:spPr>
      </p:pic>
      <p:sp>
        <p:nvSpPr>
          <p:cNvPr id="31" name="Text Box 12">
            <a:extLst>
              <a:ext uri="{FF2B5EF4-FFF2-40B4-BE49-F238E27FC236}">
                <a16:creationId xmlns:a16="http://schemas.microsoft.com/office/drawing/2014/main" id="{3D3C2AF1-88CE-460D-83D2-5E73A529DE51}"/>
              </a:ext>
            </a:extLst>
          </p:cNvPr>
          <p:cNvSpPr txBox="1"/>
          <p:nvPr/>
        </p:nvSpPr>
        <p:spPr>
          <a:xfrm>
            <a:off x="1886423" y="4192171"/>
            <a:ext cx="1250315" cy="22574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Technology Services</a:t>
            </a:r>
          </a:p>
          <a:p>
            <a:pPr marL="0" marR="0">
              <a:lnSpc>
                <a:spcPct val="107000"/>
              </a:lnSpc>
              <a:spcBef>
                <a:spcPts val="0"/>
              </a:spcBef>
              <a:spcAft>
                <a:spcPts val="800"/>
              </a:spcAft>
            </a:pPr>
            <a:r>
              <a:rPr lang="en-US"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Athletics</a:t>
            </a:r>
          </a:p>
          <a:p>
            <a:r>
              <a:rPr lang="en-US" sz="1200" dirty="0">
                <a:solidFill>
                  <a:schemeClr val="bg2"/>
                </a:solidFill>
              </a:rPr>
              <a:t>Institutional Research</a:t>
            </a:r>
          </a:p>
          <a:p>
            <a:endParaRPr lang="en-US" sz="1200" dirty="0">
              <a:solidFill>
                <a:schemeClr val="bg2"/>
              </a:solidFill>
            </a:endParaRPr>
          </a:p>
          <a:p>
            <a:r>
              <a:rPr lang="en-US" sz="1200" dirty="0">
                <a:solidFill>
                  <a:schemeClr val="bg2"/>
                </a:solidFill>
              </a:rPr>
              <a:t>Institutional Planning</a:t>
            </a:r>
          </a:p>
          <a:p>
            <a:endParaRPr lang="en-US" sz="1200" dirty="0">
              <a:solidFill>
                <a:schemeClr val="bg2"/>
              </a:solidFill>
            </a:endParaRPr>
          </a:p>
          <a:p>
            <a:r>
              <a:rPr lang="en-US" sz="1200" dirty="0">
                <a:solidFill>
                  <a:schemeClr val="bg2"/>
                </a:solidFill>
              </a:rPr>
              <a:t>Digital University</a:t>
            </a:r>
          </a:p>
          <a:p>
            <a:pPr marL="0" marR="0">
              <a:lnSpc>
                <a:spcPct val="107000"/>
              </a:lnSpc>
              <a:spcBef>
                <a:spcPts val="0"/>
              </a:spcBef>
              <a:spcAft>
                <a:spcPts val="800"/>
              </a:spcAft>
            </a:pPr>
            <a:endParaRPr lang="en-US"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Text Box 12">
            <a:extLst>
              <a:ext uri="{FF2B5EF4-FFF2-40B4-BE49-F238E27FC236}">
                <a16:creationId xmlns:a16="http://schemas.microsoft.com/office/drawing/2014/main" id="{0D05B026-46EC-47CB-9AFC-AF4100B3FE00}"/>
              </a:ext>
            </a:extLst>
          </p:cNvPr>
          <p:cNvSpPr txBox="1"/>
          <p:nvPr/>
        </p:nvSpPr>
        <p:spPr>
          <a:xfrm>
            <a:off x="3343654" y="4192172"/>
            <a:ext cx="1250315" cy="22574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Technology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Athletics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Institutional Research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Institutional Planning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Digital</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University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12">
            <a:extLst>
              <a:ext uri="{FF2B5EF4-FFF2-40B4-BE49-F238E27FC236}">
                <a16:creationId xmlns:a16="http://schemas.microsoft.com/office/drawing/2014/main" id="{A8F03565-7A61-48BE-AB6F-6ADC2234B466}"/>
              </a:ext>
            </a:extLst>
          </p:cNvPr>
          <p:cNvSpPr txBox="1"/>
          <p:nvPr/>
        </p:nvSpPr>
        <p:spPr>
          <a:xfrm>
            <a:off x="4860645" y="4197720"/>
            <a:ext cx="1250315" cy="22574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3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CLAS Academics</a:t>
            </a:r>
          </a:p>
          <a:p>
            <a:pPr marL="0" marR="0">
              <a:lnSpc>
                <a:spcPct val="107000"/>
              </a:lnSpc>
              <a:spcBef>
                <a:spcPts val="0"/>
              </a:spcBef>
              <a:spcAft>
                <a:spcPts val="800"/>
              </a:spcAft>
            </a:pPr>
            <a:r>
              <a:rPr lang="en-US" sz="1300" dirty="0">
                <a:solidFill>
                  <a:schemeClr val="bg2"/>
                </a:solidFill>
                <a:latin typeface="Calibri" panose="020F0502020204030204" pitchFamily="34" charset="0"/>
                <a:ea typeface="Calibri" panose="020F0502020204030204" pitchFamily="34" charset="0"/>
                <a:cs typeface="Times New Roman" panose="02020603050405020304" pitchFamily="18" charset="0"/>
              </a:rPr>
              <a:t>CGES</a:t>
            </a:r>
          </a:p>
          <a:p>
            <a:pPr marL="0" marR="0">
              <a:lnSpc>
                <a:spcPct val="107000"/>
              </a:lnSpc>
              <a:spcBef>
                <a:spcPts val="0"/>
              </a:spcBef>
              <a:spcAft>
                <a:spcPts val="800"/>
              </a:spcAft>
            </a:pPr>
            <a:r>
              <a:rPr lang="en-US" sz="13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Faculty</a:t>
            </a:r>
          </a:p>
          <a:p>
            <a:pPr marL="0" marR="0">
              <a:lnSpc>
                <a:spcPct val="107000"/>
              </a:lnSpc>
              <a:spcBef>
                <a:spcPts val="0"/>
              </a:spcBef>
              <a:spcAft>
                <a:spcPts val="800"/>
              </a:spcAft>
            </a:pPr>
            <a:r>
              <a:rPr lang="en-US" sz="1300" dirty="0">
                <a:solidFill>
                  <a:schemeClr val="bg2"/>
                </a:solidFill>
                <a:latin typeface="Calibri" panose="020F0502020204030204" pitchFamily="34" charset="0"/>
                <a:ea typeface="Calibri" panose="020F0502020204030204" pitchFamily="34" charset="0"/>
                <a:cs typeface="Times New Roman" panose="02020603050405020304" pitchFamily="18" charset="0"/>
              </a:rPr>
              <a:t>Registrar</a:t>
            </a:r>
          </a:p>
          <a:p>
            <a:pPr marL="0" marR="0">
              <a:lnSpc>
                <a:spcPct val="107000"/>
              </a:lnSpc>
              <a:spcBef>
                <a:spcPts val="0"/>
              </a:spcBef>
              <a:spcAft>
                <a:spcPts val="800"/>
              </a:spcAft>
            </a:pPr>
            <a:r>
              <a:rPr lang="en-US" sz="13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Smiley Library</a:t>
            </a:r>
          </a:p>
          <a:p>
            <a:pPr marL="0" marR="0">
              <a:lnSpc>
                <a:spcPct val="107000"/>
              </a:lnSpc>
              <a:spcBef>
                <a:spcPts val="0"/>
              </a:spcBef>
              <a:spcAft>
                <a:spcPts val="800"/>
              </a:spcAft>
            </a:pPr>
            <a:r>
              <a:rPr lang="en-US" sz="1300" dirty="0">
                <a:solidFill>
                  <a:schemeClr val="bg2"/>
                </a:solidFill>
                <a:latin typeface="Calibri" panose="020F0502020204030204" pitchFamily="34" charset="0"/>
                <a:ea typeface="Calibri" panose="020F0502020204030204" pitchFamily="34" charset="0"/>
                <a:cs typeface="Times New Roman" panose="02020603050405020304" pitchFamily="18" charset="0"/>
              </a:rPr>
              <a:t>Correctional </a:t>
            </a:r>
            <a:r>
              <a:rPr lang="en-US" sz="1300" dirty="0" err="1">
                <a:solidFill>
                  <a:schemeClr val="bg2"/>
                </a:solidFill>
                <a:latin typeface="Calibri" panose="020F0502020204030204" pitchFamily="34" charset="0"/>
                <a:ea typeface="Calibri" panose="020F0502020204030204" pitchFamily="34" charset="0"/>
                <a:cs typeface="Times New Roman" panose="02020603050405020304" pitchFamily="18" charset="0"/>
              </a:rPr>
              <a:t>Education</a:t>
            </a:r>
            <a:r>
              <a:rPr lang="en-US" sz="1300" dirty="0" err="1">
                <a:effectLst/>
                <a:latin typeface="Calibri" panose="020F0502020204030204" pitchFamily="34" charset="0"/>
                <a:ea typeface="Calibri" panose="020F0502020204030204" pitchFamily="34" charset="0"/>
                <a:cs typeface="Times New Roman" panose="02020603050405020304" pitchFamily="18" charset="0"/>
              </a:rPr>
              <a:t>arch</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12">
            <a:extLst>
              <a:ext uri="{FF2B5EF4-FFF2-40B4-BE49-F238E27FC236}">
                <a16:creationId xmlns:a16="http://schemas.microsoft.com/office/drawing/2014/main" id="{CF3862C8-EA48-444A-85DA-891EDA222D65}"/>
              </a:ext>
            </a:extLst>
          </p:cNvPr>
          <p:cNvSpPr txBox="1"/>
          <p:nvPr/>
        </p:nvSpPr>
        <p:spPr>
          <a:xfrm>
            <a:off x="6319064" y="4203567"/>
            <a:ext cx="1250315" cy="22574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400" dirty="0">
                <a:solidFill>
                  <a:schemeClr val="bg2"/>
                </a:solidFill>
                <a:latin typeface="Calibri" panose="020F0502020204030204" pitchFamily="34" charset="0"/>
                <a:ea typeface="Calibri" panose="020F0502020204030204" pitchFamily="34" charset="0"/>
                <a:cs typeface="Times New Roman" panose="02020603050405020304" pitchFamily="18" charset="0"/>
              </a:rPr>
              <a:t>Student Development</a:t>
            </a:r>
          </a:p>
          <a:p>
            <a:pPr marL="0" marR="0">
              <a:lnSpc>
                <a:spcPct val="107000"/>
              </a:lnSpc>
              <a:spcBef>
                <a:spcPts val="0"/>
              </a:spcBef>
              <a:spcAft>
                <a:spcPts val="800"/>
              </a:spcAft>
            </a:pPr>
            <a:r>
              <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Student Health</a:t>
            </a:r>
            <a:endParaRPr lang="en-US" sz="1400" dirty="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Church Relations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12">
            <a:extLst>
              <a:ext uri="{FF2B5EF4-FFF2-40B4-BE49-F238E27FC236}">
                <a16:creationId xmlns:a16="http://schemas.microsoft.com/office/drawing/2014/main" id="{00AA9F11-1289-4FC0-BC7A-42F28F5A1E35}"/>
              </a:ext>
            </a:extLst>
          </p:cNvPr>
          <p:cNvSpPr txBox="1"/>
          <p:nvPr/>
        </p:nvSpPr>
        <p:spPr>
          <a:xfrm>
            <a:off x="7716363" y="4203566"/>
            <a:ext cx="1250315" cy="225742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300" dirty="0">
                <a:solidFill>
                  <a:schemeClr val="bg2"/>
                </a:solidFill>
                <a:latin typeface="Calibri" panose="020F0502020204030204" pitchFamily="34" charset="0"/>
                <a:ea typeface="Calibri" panose="020F0502020204030204" pitchFamily="34" charset="0"/>
                <a:cs typeface="Times New Roman" panose="02020603050405020304" pitchFamily="18" charset="0"/>
              </a:rPr>
              <a:t>CLAS Admissions</a:t>
            </a:r>
          </a:p>
          <a:p>
            <a:pPr marL="0" marR="0">
              <a:lnSpc>
                <a:spcPct val="107000"/>
              </a:lnSpc>
              <a:spcBef>
                <a:spcPts val="0"/>
              </a:spcBef>
              <a:spcAft>
                <a:spcPts val="800"/>
              </a:spcAft>
            </a:pPr>
            <a:r>
              <a:rPr lang="en-US" sz="1300" dirty="0">
                <a:solidFill>
                  <a:schemeClr val="bg2"/>
                </a:solidFill>
                <a:latin typeface="Calibri" panose="020F0502020204030204" pitchFamily="34" charset="0"/>
                <a:ea typeface="Calibri" panose="020F0502020204030204" pitchFamily="34" charset="0"/>
                <a:cs typeface="Times New Roman" panose="02020603050405020304" pitchFamily="18" charset="0"/>
              </a:rPr>
              <a:t>Financial Assistance</a:t>
            </a:r>
          </a:p>
          <a:p>
            <a:pPr marL="0" marR="0">
              <a:lnSpc>
                <a:spcPct val="107000"/>
              </a:lnSpc>
              <a:spcBef>
                <a:spcPts val="0"/>
              </a:spcBef>
              <a:spcAft>
                <a:spcPts val="800"/>
              </a:spcAft>
            </a:pPr>
            <a:r>
              <a:rPr lang="en-US" sz="1300" dirty="0">
                <a:solidFill>
                  <a:schemeClr val="bg2"/>
                </a:solidFill>
                <a:latin typeface="Calibri" panose="020F0502020204030204" pitchFamily="34" charset="0"/>
                <a:ea typeface="Calibri" panose="020F0502020204030204" pitchFamily="34" charset="0"/>
                <a:cs typeface="Times New Roman" panose="02020603050405020304" pitchFamily="18" charset="0"/>
              </a:rPr>
              <a:t>Marketing  &amp; Communication  </a:t>
            </a:r>
          </a:p>
          <a:p>
            <a:pPr marL="0" marR="0">
              <a:lnSpc>
                <a:spcPct val="107000"/>
              </a:lnSpc>
              <a:spcBef>
                <a:spcPts val="0"/>
              </a:spcBef>
              <a:spcAft>
                <a:spcPts val="800"/>
              </a:spcAft>
            </a:pPr>
            <a:r>
              <a:rPr lang="en-US" sz="13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Public </a:t>
            </a:r>
            <a:r>
              <a:rPr lang="en-US" sz="13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Relations</a:t>
            </a:r>
            <a:r>
              <a:rPr lang="en-US" sz="1300" dirty="0" err="1">
                <a:effectLst/>
                <a:latin typeface="Calibri" panose="020F0502020204030204" pitchFamily="34" charset="0"/>
                <a:ea typeface="Calibri" panose="020F0502020204030204" pitchFamily="34" charset="0"/>
                <a:cs typeface="Times New Roman" panose="02020603050405020304" pitchFamily="18" charset="0"/>
              </a:rPr>
              <a:t>evices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2B293CB4-8FEC-4CE0-863D-C3BCF1B85EB5}"/>
              </a:ext>
            </a:extLst>
          </p:cNvPr>
          <p:cNvSpPr/>
          <p:nvPr/>
        </p:nvSpPr>
        <p:spPr>
          <a:xfrm>
            <a:off x="3358676" y="4396818"/>
            <a:ext cx="1237738" cy="2092881"/>
          </a:xfrm>
          <a:prstGeom prst="rect">
            <a:avLst/>
          </a:prstGeom>
        </p:spPr>
        <p:txBody>
          <a:bodyPr wrap="square">
            <a:spAutoFit/>
          </a:bodyPr>
          <a:lstStyle/>
          <a:p>
            <a:r>
              <a:rPr lang="en-US" sz="1300" dirty="0">
                <a:solidFill>
                  <a:schemeClr val="bg2"/>
                </a:solidFill>
              </a:rPr>
              <a:t>Institutional Fundraising</a:t>
            </a:r>
          </a:p>
          <a:p>
            <a:endParaRPr lang="en-US" sz="1300" dirty="0">
              <a:solidFill>
                <a:schemeClr val="bg2"/>
              </a:solidFill>
            </a:endParaRPr>
          </a:p>
          <a:p>
            <a:r>
              <a:rPr lang="en-US" sz="1300" dirty="0">
                <a:solidFill>
                  <a:schemeClr val="bg2"/>
                </a:solidFill>
              </a:rPr>
              <a:t>Alumni Relations</a:t>
            </a:r>
          </a:p>
          <a:p>
            <a:endParaRPr lang="en-US" sz="1300" dirty="0">
              <a:solidFill>
                <a:schemeClr val="bg2"/>
              </a:solidFill>
            </a:endParaRPr>
          </a:p>
          <a:p>
            <a:r>
              <a:rPr lang="en-US" sz="1300" dirty="0">
                <a:solidFill>
                  <a:schemeClr val="bg2"/>
                </a:solidFill>
              </a:rPr>
              <a:t>Career Services</a:t>
            </a:r>
          </a:p>
          <a:p>
            <a:endParaRPr lang="en-US" sz="1300" dirty="0">
              <a:solidFill>
                <a:schemeClr val="bg2"/>
              </a:solidFill>
            </a:endParaRPr>
          </a:p>
          <a:p>
            <a:r>
              <a:rPr lang="en-US" sz="1300" dirty="0">
                <a:solidFill>
                  <a:schemeClr val="bg2"/>
                </a:solidFill>
              </a:rPr>
              <a:t>Ashby Hodge Gallery</a:t>
            </a:r>
          </a:p>
        </p:txBody>
      </p:sp>
      <p:sp>
        <p:nvSpPr>
          <p:cNvPr id="42" name="Text Box 10">
            <a:extLst>
              <a:ext uri="{FF2B5EF4-FFF2-40B4-BE49-F238E27FC236}">
                <a16:creationId xmlns:a16="http://schemas.microsoft.com/office/drawing/2014/main" id="{65D94347-4B62-49FB-AA0B-0DCCA33D9CA9}"/>
              </a:ext>
            </a:extLst>
          </p:cNvPr>
          <p:cNvSpPr txBox="1"/>
          <p:nvPr/>
        </p:nvSpPr>
        <p:spPr>
          <a:xfrm>
            <a:off x="7585432" y="2571166"/>
            <a:ext cx="1439252" cy="113347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hlinkClick r:id="rId5" action="ppaction://hlinksldjump"/>
              </a:rPr>
              <a:t>Dr. </a:t>
            </a:r>
            <a:r>
              <a:rPr lang="en-US" sz="14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hlinkClick r:id="rId5" action="ppaction://hlinksldjump"/>
              </a:rPr>
              <a:t>Melisssa</a:t>
            </a:r>
            <a:r>
              <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hlinkClick r:id="rId5" action="ppaction://hlinksldjump"/>
              </a:rPr>
              <a:t> K. Mace</a:t>
            </a:r>
          </a:p>
          <a:p>
            <a:pPr marL="0" marR="0" algn="ctr">
              <a:lnSpc>
                <a:spcPct val="107000"/>
              </a:lnSpc>
              <a:spcBef>
                <a:spcPts val="0"/>
              </a:spcBef>
              <a:spcAft>
                <a:spcPts val="800"/>
              </a:spcAft>
            </a:pPr>
            <a:r>
              <a:rPr lang="en-US" sz="1300" dirty="0">
                <a:solidFill>
                  <a:schemeClr val="bg2"/>
                </a:solidFill>
                <a:latin typeface="Calibri" panose="020F0502020204030204" pitchFamily="34" charset="0"/>
                <a:ea typeface="Calibri" panose="020F0502020204030204" pitchFamily="34" charset="0"/>
                <a:cs typeface="Times New Roman" panose="02020603050405020304" pitchFamily="18" charset="0"/>
                <a:hlinkClick r:id="rId5" action="ppaction://hlinksldjump"/>
              </a:rPr>
              <a:t>VP for Enrollment Management</a:t>
            </a:r>
            <a:r>
              <a:rPr lang="en-US" sz="1300" dirty="0">
                <a:effectLst/>
                <a:latin typeface="Calibri" panose="020F0502020204030204" pitchFamily="34" charset="0"/>
                <a:ea typeface="Calibri" panose="020F0502020204030204" pitchFamily="34" charset="0"/>
                <a:cs typeface="Times New Roman" panose="02020603050405020304" pitchFamily="18" charset="0"/>
                <a:hlinkClick r:id="rId5" action="ppaction://hlinksldjump"/>
              </a:rPr>
              <a:t>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3" name="Text Box 10">
            <a:extLst>
              <a:ext uri="{FF2B5EF4-FFF2-40B4-BE49-F238E27FC236}">
                <a16:creationId xmlns:a16="http://schemas.microsoft.com/office/drawing/2014/main" id="{E888411B-65F4-431F-B37C-5D5F28F8A249}"/>
              </a:ext>
            </a:extLst>
          </p:cNvPr>
          <p:cNvSpPr txBox="1"/>
          <p:nvPr/>
        </p:nvSpPr>
        <p:spPr>
          <a:xfrm>
            <a:off x="6320900" y="2571166"/>
            <a:ext cx="1235377" cy="113347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hlinkClick r:id="rId6" action="ppaction://hlinksldjump"/>
              </a:rPr>
              <a:t>Brad Dixon</a:t>
            </a:r>
          </a:p>
          <a:p>
            <a:pPr marL="0" marR="0" algn="ctr">
              <a:lnSpc>
                <a:spcPct val="107000"/>
              </a:lnSpc>
              <a:spcBef>
                <a:spcPts val="0"/>
              </a:spcBef>
              <a:spcAft>
                <a:spcPts val="800"/>
              </a:spcAft>
            </a:pPr>
            <a:r>
              <a:rPr lang="en-US" sz="1400" dirty="0">
                <a:solidFill>
                  <a:schemeClr val="bg2"/>
                </a:solidFill>
                <a:latin typeface="Calibri" panose="020F0502020204030204" pitchFamily="34" charset="0"/>
                <a:ea typeface="Calibri" panose="020F0502020204030204" pitchFamily="34" charset="0"/>
                <a:cs typeface="Times New Roman" panose="02020603050405020304" pitchFamily="18" charset="0"/>
                <a:hlinkClick r:id="rId6" action="ppaction://hlinksldjump"/>
              </a:rPr>
              <a:t>VP of Student Development</a:t>
            </a:r>
            <a:r>
              <a:rPr lang="en-US" sz="1400" dirty="0">
                <a:effectLst/>
                <a:latin typeface="Calibri" panose="020F0502020204030204" pitchFamily="34" charset="0"/>
                <a:ea typeface="Calibri" panose="020F0502020204030204" pitchFamily="34" charset="0"/>
                <a:cs typeface="Times New Roman" panose="02020603050405020304" pitchFamily="18" charset="0"/>
                <a:hlinkClick r:id="rId6" action="ppaction://hlinksldjump"/>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4" name="Text Box 10">
            <a:extLst>
              <a:ext uri="{FF2B5EF4-FFF2-40B4-BE49-F238E27FC236}">
                <a16:creationId xmlns:a16="http://schemas.microsoft.com/office/drawing/2014/main" id="{52636A3C-D5EC-417D-8D72-22E5C22C42B1}"/>
              </a:ext>
            </a:extLst>
          </p:cNvPr>
          <p:cNvSpPr txBox="1"/>
          <p:nvPr/>
        </p:nvSpPr>
        <p:spPr>
          <a:xfrm>
            <a:off x="4796959" y="2577685"/>
            <a:ext cx="1326689" cy="113347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hlinkClick r:id="rId7" action="ppaction://hlinksldjump"/>
              </a:rPr>
              <a:t>Dr. Rita Gulstad</a:t>
            </a:r>
          </a:p>
          <a:p>
            <a:pPr marL="0" marR="0" algn="ctr">
              <a:lnSpc>
                <a:spcPct val="107000"/>
              </a:lnSpc>
              <a:spcBef>
                <a:spcPts val="0"/>
              </a:spcBef>
              <a:spcAft>
                <a:spcPts val="800"/>
              </a:spcAft>
            </a:pPr>
            <a:r>
              <a:rPr lang="en-US" sz="1400" dirty="0">
                <a:solidFill>
                  <a:schemeClr val="bg2"/>
                </a:solidFill>
                <a:latin typeface="Calibri" panose="020F0502020204030204" pitchFamily="34" charset="0"/>
                <a:ea typeface="Calibri" panose="020F0502020204030204" pitchFamily="34" charset="0"/>
                <a:cs typeface="Times New Roman" panose="02020603050405020304" pitchFamily="18" charset="0"/>
                <a:hlinkClick r:id="rId7" action="ppaction://hlinksldjump"/>
              </a:rPr>
              <a:t>Provost</a:t>
            </a:r>
            <a:r>
              <a:rPr lang="en-US" sz="1400" dirty="0">
                <a:effectLst/>
                <a:latin typeface="Calibri" panose="020F0502020204030204" pitchFamily="34" charset="0"/>
                <a:ea typeface="Calibri" panose="020F0502020204030204" pitchFamily="34" charset="0"/>
                <a:cs typeface="Times New Roman" panose="02020603050405020304" pitchFamily="18" charset="0"/>
                <a:hlinkClick r:id="rId7" action="ppaction://hlinksldjump"/>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5" name="Text Box 10">
            <a:extLst>
              <a:ext uri="{FF2B5EF4-FFF2-40B4-BE49-F238E27FC236}">
                <a16:creationId xmlns:a16="http://schemas.microsoft.com/office/drawing/2014/main" id="{E1936777-8FB1-4F3B-9C46-C5693F7BC2CE}"/>
              </a:ext>
            </a:extLst>
          </p:cNvPr>
          <p:cNvSpPr txBox="1"/>
          <p:nvPr/>
        </p:nvSpPr>
        <p:spPr>
          <a:xfrm>
            <a:off x="189918" y="2553148"/>
            <a:ext cx="1391421" cy="113347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hlinkClick r:id="rId8" action="ppaction://hlinksldjump"/>
              </a:rPr>
              <a:t>Julee Sherman</a:t>
            </a:r>
          </a:p>
          <a:p>
            <a:pPr marL="0" marR="0" algn="ctr">
              <a:lnSpc>
                <a:spcPct val="107000"/>
              </a:lnSpc>
              <a:spcBef>
                <a:spcPts val="0"/>
              </a:spcBef>
              <a:spcAft>
                <a:spcPts val="800"/>
              </a:spcAft>
            </a:pPr>
            <a:r>
              <a:rPr lang="en-US" sz="1400" dirty="0">
                <a:solidFill>
                  <a:schemeClr val="bg2"/>
                </a:solidFill>
                <a:latin typeface="Calibri" panose="020F0502020204030204" pitchFamily="34" charset="0"/>
                <a:ea typeface="Calibri" panose="020F0502020204030204" pitchFamily="34" charset="0"/>
                <a:cs typeface="Times New Roman" panose="02020603050405020304" pitchFamily="18" charset="0"/>
                <a:hlinkClick r:id="rId8" action="ppaction://hlinksldjump"/>
              </a:rPr>
              <a:t>VP of Finance and Administration</a:t>
            </a:r>
            <a:r>
              <a:rPr lang="en-US" sz="1400" dirty="0">
                <a:effectLst/>
                <a:latin typeface="Calibri" panose="020F0502020204030204" pitchFamily="34" charset="0"/>
                <a:ea typeface="Calibri" panose="020F0502020204030204" pitchFamily="34" charset="0"/>
                <a:cs typeface="Times New Roman" panose="02020603050405020304" pitchFamily="18" charset="0"/>
                <a:hlinkClick r:id="rId8" action="ppaction://hlinksldjump"/>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6" name="Text Box 10">
            <a:extLst>
              <a:ext uri="{FF2B5EF4-FFF2-40B4-BE49-F238E27FC236}">
                <a16:creationId xmlns:a16="http://schemas.microsoft.com/office/drawing/2014/main" id="{604D5A59-0DE4-4226-8971-A0D67CAE5B1A}"/>
              </a:ext>
            </a:extLst>
          </p:cNvPr>
          <p:cNvSpPr txBox="1"/>
          <p:nvPr/>
        </p:nvSpPr>
        <p:spPr>
          <a:xfrm>
            <a:off x="1774000" y="2577685"/>
            <a:ext cx="1485513" cy="113347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4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hlinkClick r:id="rId9" action="ppaction://hlinksldjump"/>
              </a:rPr>
              <a:t>Chad Gaines</a:t>
            </a:r>
          </a:p>
          <a:p>
            <a:pPr marL="0" marR="0" algn="ctr">
              <a:lnSpc>
                <a:spcPct val="107000"/>
              </a:lnSpc>
              <a:spcBef>
                <a:spcPts val="0"/>
              </a:spcBef>
              <a:spcAft>
                <a:spcPts val="800"/>
              </a:spcAft>
            </a:pPr>
            <a:r>
              <a:rPr lang="en-US" sz="1400" dirty="0">
                <a:solidFill>
                  <a:schemeClr val="bg2"/>
                </a:solidFill>
                <a:latin typeface="Calibri" panose="020F0502020204030204" pitchFamily="34" charset="0"/>
                <a:ea typeface="Calibri" panose="020F0502020204030204" pitchFamily="34" charset="0"/>
                <a:cs typeface="Times New Roman" panose="02020603050405020304" pitchFamily="18" charset="0"/>
                <a:hlinkClick r:id="rId9" action="ppaction://hlinksldjump"/>
              </a:rPr>
              <a:t>VP of Information Services &amp; Athletics</a:t>
            </a:r>
            <a:r>
              <a:rPr lang="en-US" sz="1400" dirty="0">
                <a:effectLst/>
                <a:latin typeface="Calibri" panose="020F0502020204030204" pitchFamily="34" charset="0"/>
                <a:ea typeface="Calibri" panose="020F0502020204030204" pitchFamily="34" charset="0"/>
                <a:cs typeface="Times New Roman" panose="02020603050405020304" pitchFamily="18" charset="0"/>
                <a:hlinkClick r:id="rId9" action="ppaction://hlinksldjump"/>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39028263"/>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Campaign for the Heart of Central</a:t>
            </a:r>
          </a:p>
        </p:txBody>
      </p:sp>
      <p:sp>
        <p:nvSpPr>
          <p:cNvPr id="3" name="Content Placeholder 2"/>
          <p:cNvSpPr>
            <a:spLocks noGrp="1"/>
          </p:cNvSpPr>
          <p:nvPr>
            <p:ph idx="1"/>
          </p:nvPr>
        </p:nvSpPr>
        <p:spPr>
          <a:xfrm>
            <a:off x="2828192" y="1295400"/>
            <a:ext cx="6019800" cy="4672467"/>
          </a:xfrm>
        </p:spPr>
        <p:txBody>
          <a:bodyPr>
            <a:normAutofit fontScale="92500" lnSpcReduction="20000"/>
          </a:bodyPr>
          <a:lstStyle/>
          <a:p>
            <a:pPr marL="0" indent="0">
              <a:buNone/>
            </a:pPr>
            <a:r>
              <a:rPr lang="en-US" dirty="0">
                <a:solidFill>
                  <a:schemeClr val="bg2"/>
                </a:solidFill>
              </a:rPr>
              <a:t>                                                                                          The Advancement &amp; Alumni Office is to cultivate relationships in a manner that strengthens the University’s future. The goal is to engage all alumni and friends to make CMU a truly special place for learning.  As a private institution, the success of our university relies on the generosity of many.   You are invited to support Central through your gifts of time, talent and treasure.  </a:t>
            </a:r>
          </a:p>
        </p:txBody>
      </p:sp>
      <p:pic>
        <p:nvPicPr>
          <p:cNvPr id="6" name="Picture 5">
            <a:extLst>
              <a:ext uri="{FF2B5EF4-FFF2-40B4-BE49-F238E27FC236}">
                <a16:creationId xmlns:a16="http://schemas.microsoft.com/office/drawing/2014/main" id="{D8E00D47-DFD1-4DA2-BF88-0161FA6AE1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192" y="2209800"/>
            <a:ext cx="2667000" cy="2029968"/>
          </a:xfrm>
          <a:prstGeom prst="rect">
            <a:avLst/>
          </a:prstGeom>
        </p:spPr>
      </p:pic>
    </p:spTree>
    <p:extLst>
      <p:ext uri="{BB962C8B-B14F-4D97-AF65-F5344CB8AC3E}">
        <p14:creationId xmlns:p14="http://schemas.microsoft.com/office/powerpoint/2010/main" val="3918527156"/>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2"/>
                </a:solidFill>
              </a:rPr>
              <a:t>Insider Tips </a:t>
            </a:r>
            <a:br>
              <a:rPr lang="en-US" dirty="0">
                <a:solidFill>
                  <a:schemeClr val="bg2"/>
                </a:solidFill>
              </a:rPr>
            </a:br>
            <a:r>
              <a:rPr lang="en-US" dirty="0">
                <a:solidFill>
                  <a:schemeClr val="bg2"/>
                </a:solidFill>
              </a:rPr>
              <a:t>from Fellow Employees</a:t>
            </a:r>
          </a:p>
        </p:txBody>
      </p:sp>
      <p:sp>
        <p:nvSpPr>
          <p:cNvPr id="3" name="Content Placeholder 2"/>
          <p:cNvSpPr>
            <a:spLocks noGrp="1"/>
          </p:cNvSpPr>
          <p:nvPr>
            <p:ph idx="1"/>
          </p:nvPr>
        </p:nvSpPr>
        <p:spPr/>
        <p:txBody>
          <a:bodyPr>
            <a:normAutofit/>
          </a:bodyPr>
          <a:lstStyle/>
          <a:p>
            <a:r>
              <a:rPr lang="en-US" dirty="0">
                <a:solidFill>
                  <a:schemeClr val="bg2"/>
                </a:solidFill>
              </a:rPr>
              <a:t>Keep an eye out for sales at the Bookstore to stock up on CMU gear! – </a:t>
            </a:r>
            <a:r>
              <a:rPr lang="en-US" sz="2000" dirty="0">
                <a:solidFill>
                  <a:schemeClr val="bg2"/>
                </a:solidFill>
              </a:rPr>
              <a:t>Abigail Wall, Campus Eagle Store Manager</a:t>
            </a:r>
          </a:p>
          <a:p>
            <a:r>
              <a:rPr lang="en-US" dirty="0">
                <a:solidFill>
                  <a:schemeClr val="bg2"/>
                </a:solidFill>
              </a:rPr>
              <a:t>Take a stroll through campus every once in awhile, it’s beautiful! – </a:t>
            </a:r>
            <a:r>
              <a:rPr lang="en-US" sz="2000" dirty="0">
                <a:solidFill>
                  <a:schemeClr val="bg2"/>
                </a:solidFill>
              </a:rPr>
              <a:t>Tricia Hackman – Switchboard/Mailroom Supervisor</a:t>
            </a:r>
          </a:p>
          <a:p>
            <a:r>
              <a:rPr lang="en-US" dirty="0">
                <a:solidFill>
                  <a:schemeClr val="bg2"/>
                </a:solidFill>
              </a:rPr>
              <a:t>Employees, spouses and dependent children are admitted to all home CMU athletic events FREE! – </a:t>
            </a:r>
            <a:r>
              <a:rPr lang="en-US" sz="2000" dirty="0">
                <a:solidFill>
                  <a:schemeClr val="bg2"/>
                </a:solidFill>
              </a:rPr>
              <a:t>Jeff Sherman, Athletics Director</a:t>
            </a:r>
            <a:endParaRPr lang="en-US" dirty="0">
              <a:solidFill>
                <a:schemeClr val="bg2"/>
              </a:solidFill>
            </a:endParaRPr>
          </a:p>
        </p:txBody>
      </p:sp>
    </p:spTree>
    <p:extLst>
      <p:ext uri="{BB962C8B-B14F-4D97-AF65-F5344CB8AC3E}">
        <p14:creationId xmlns:p14="http://schemas.microsoft.com/office/powerpoint/2010/main" val="2785439"/>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2"/>
                </a:solidFill>
              </a:rPr>
              <a:t>Insider Tips</a:t>
            </a:r>
            <a:br>
              <a:rPr lang="en-US" dirty="0">
                <a:solidFill>
                  <a:schemeClr val="bg2"/>
                </a:solidFill>
              </a:rPr>
            </a:br>
            <a:r>
              <a:rPr lang="en-US" dirty="0">
                <a:solidFill>
                  <a:schemeClr val="bg2"/>
                </a:solidFill>
              </a:rPr>
              <a:t>from Fellow Employees</a:t>
            </a:r>
          </a:p>
        </p:txBody>
      </p:sp>
      <p:sp>
        <p:nvSpPr>
          <p:cNvPr id="3" name="Content Placeholder 2"/>
          <p:cNvSpPr>
            <a:spLocks noGrp="1"/>
          </p:cNvSpPr>
          <p:nvPr>
            <p:ph idx="1"/>
          </p:nvPr>
        </p:nvSpPr>
        <p:spPr/>
        <p:txBody>
          <a:bodyPr/>
          <a:lstStyle/>
          <a:p>
            <a:r>
              <a:rPr lang="en-US" dirty="0">
                <a:solidFill>
                  <a:schemeClr val="bg2"/>
                </a:solidFill>
              </a:rPr>
              <a:t>Employees can join students in a chapel service every Tuesday at 10am</a:t>
            </a:r>
            <a:r>
              <a:rPr lang="en-US" sz="2800" dirty="0">
                <a:solidFill>
                  <a:schemeClr val="bg2"/>
                </a:solidFill>
              </a:rPr>
              <a:t>*!</a:t>
            </a:r>
            <a:r>
              <a:rPr lang="en-US" dirty="0">
                <a:solidFill>
                  <a:schemeClr val="bg2"/>
                </a:solidFill>
              </a:rPr>
              <a:t> – </a:t>
            </a:r>
            <a:r>
              <a:rPr lang="en-US" sz="2000" dirty="0">
                <a:solidFill>
                  <a:schemeClr val="bg2"/>
                </a:solidFill>
              </a:rPr>
              <a:t>Scotty Wall, Chaplain     *with supervisor approval</a:t>
            </a:r>
          </a:p>
          <a:p>
            <a:r>
              <a:rPr lang="en-US" dirty="0">
                <a:solidFill>
                  <a:schemeClr val="bg2"/>
                </a:solidFill>
              </a:rPr>
              <a:t>Visit the Faculty and Staff Directory to help you more quickly learn and remember names and faces – </a:t>
            </a:r>
            <a:r>
              <a:rPr lang="en-US" sz="2000" dirty="0">
                <a:solidFill>
                  <a:schemeClr val="bg2"/>
                </a:solidFill>
              </a:rPr>
              <a:t>Kimberly Thomson, Human Resource Director</a:t>
            </a:r>
          </a:p>
          <a:p>
            <a:r>
              <a:rPr lang="en-US" dirty="0">
                <a:solidFill>
                  <a:schemeClr val="bg2"/>
                </a:solidFill>
              </a:rPr>
              <a:t>Stay in touch with CMU happenings on Facebook and Twitter</a:t>
            </a:r>
            <a:r>
              <a:rPr lang="en-US" sz="2000" dirty="0">
                <a:solidFill>
                  <a:schemeClr val="bg2"/>
                </a:solidFill>
              </a:rPr>
              <a:t> – Julee Sherman, VP of Finance &amp; Administration</a:t>
            </a:r>
            <a:endParaRPr lang="en-US" dirty="0">
              <a:solidFill>
                <a:schemeClr val="bg2"/>
              </a:solidFill>
            </a:endParaRPr>
          </a:p>
          <a:p>
            <a:endParaRPr lang="en-US" dirty="0"/>
          </a:p>
        </p:txBody>
      </p:sp>
    </p:spTree>
    <p:extLst>
      <p:ext uri="{BB962C8B-B14F-4D97-AF65-F5344CB8AC3E}">
        <p14:creationId xmlns:p14="http://schemas.microsoft.com/office/powerpoint/2010/main" val="1555274944"/>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2"/>
                </a:solidFill>
              </a:rPr>
              <a:t>Insider Tips </a:t>
            </a:r>
            <a:br>
              <a:rPr lang="en-US" dirty="0">
                <a:solidFill>
                  <a:schemeClr val="bg2"/>
                </a:solidFill>
              </a:rPr>
            </a:br>
            <a:r>
              <a:rPr lang="en-US" dirty="0">
                <a:solidFill>
                  <a:schemeClr val="bg2"/>
                </a:solidFill>
              </a:rPr>
              <a:t>from Fellow Employees</a:t>
            </a:r>
          </a:p>
        </p:txBody>
      </p:sp>
      <p:sp>
        <p:nvSpPr>
          <p:cNvPr id="3" name="Content Placeholder 2"/>
          <p:cNvSpPr>
            <a:spLocks noGrp="1"/>
          </p:cNvSpPr>
          <p:nvPr>
            <p:ph idx="1"/>
          </p:nvPr>
        </p:nvSpPr>
        <p:spPr/>
        <p:txBody>
          <a:bodyPr>
            <a:normAutofit fontScale="92500"/>
          </a:bodyPr>
          <a:lstStyle/>
          <a:p>
            <a:r>
              <a:rPr lang="en-US" dirty="0">
                <a:solidFill>
                  <a:schemeClr val="bg2"/>
                </a:solidFill>
              </a:rPr>
              <a:t>The Library’s popular DVD collection offers free 3 day movie checkouts as well as access to other libraries around the state! – </a:t>
            </a:r>
            <a:r>
              <a:rPr lang="en-US" sz="2000" dirty="0">
                <a:solidFill>
                  <a:schemeClr val="bg2"/>
                </a:solidFill>
              </a:rPr>
              <a:t>Jennifer Parsons Digital Resources Librarian</a:t>
            </a:r>
          </a:p>
          <a:p>
            <a:r>
              <a:rPr lang="en-US" dirty="0">
                <a:solidFill>
                  <a:schemeClr val="bg2"/>
                </a:solidFill>
              </a:rPr>
              <a:t>You can put $25 on your ID card at Fresh Ideas and get $30 toward your declining balance</a:t>
            </a:r>
            <a:r>
              <a:rPr lang="en-US" sz="2000" dirty="0">
                <a:solidFill>
                  <a:schemeClr val="bg2"/>
                </a:solidFill>
              </a:rPr>
              <a:t>. – Sharon Cravens-Fresh Ideas</a:t>
            </a:r>
          </a:p>
          <a:p>
            <a:r>
              <a:rPr lang="en-US" dirty="0">
                <a:solidFill>
                  <a:schemeClr val="bg2"/>
                </a:solidFill>
              </a:rPr>
              <a:t>Go Green with a “to go” container for a one time charge of $5.00.  It can be used in the cafeteria or the Eyrie Cafe</a:t>
            </a:r>
            <a:r>
              <a:rPr lang="en-US" sz="2000" dirty="0">
                <a:solidFill>
                  <a:schemeClr val="bg2"/>
                </a:solidFill>
              </a:rPr>
              <a:t>. – Haleigh Strodtman, Payroll Manager</a:t>
            </a:r>
          </a:p>
        </p:txBody>
      </p:sp>
    </p:spTree>
    <p:extLst>
      <p:ext uri="{BB962C8B-B14F-4D97-AF65-F5344CB8AC3E}">
        <p14:creationId xmlns:p14="http://schemas.microsoft.com/office/powerpoint/2010/main" val="1939402822"/>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2"/>
                </a:solidFill>
              </a:rPr>
              <a:t>Insider Tips </a:t>
            </a:r>
            <a:br>
              <a:rPr lang="en-US" dirty="0">
                <a:solidFill>
                  <a:schemeClr val="bg2"/>
                </a:solidFill>
              </a:rPr>
            </a:br>
            <a:r>
              <a:rPr lang="en-US" dirty="0">
                <a:solidFill>
                  <a:schemeClr val="bg2"/>
                </a:solidFill>
              </a:rPr>
              <a:t>from Fellow Employees</a:t>
            </a:r>
          </a:p>
        </p:txBody>
      </p:sp>
      <p:sp>
        <p:nvSpPr>
          <p:cNvPr id="3" name="Content Placeholder 2"/>
          <p:cNvSpPr>
            <a:spLocks noGrp="1"/>
          </p:cNvSpPr>
          <p:nvPr>
            <p:ph idx="1"/>
          </p:nvPr>
        </p:nvSpPr>
        <p:spPr/>
        <p:txBody>
          <a:bodyPr>
            <a:normAutofit/>
          </a:bodyPr>
          <a:lstStyle/>
          <a:p>
            <a:r>
              <a:rPr lang="en-US" dirty="0">
                <a:solidFill>
                  <a:schemeClr val="bg2"/>
                </a:solidFill>
              </a:rPr>
              <a:t>There are lots of great cultural activities on campus, and most are free and open to the public. – </a:t>
            </a:r>
            <a:r>
              <a:rPr lang="en-US" sz="2000" dirty="0">
                <a:solidFill>
                  <a:schemeClr val="bg2"/>
                </a:solidFill>
              </a:rPr>
              <a:t>Dori Waggoner, Director of Fine Arts and Professor of Music</a:t>
            </a:r>
          </a:p>
        </p:txBody>
      </p:sp>
    </p:spTree>
    <p:extLst>
      <p:ext uri="{BB962C8B-B14F-4D97-AF65-F5344CB8AC3E}">
        <p14:creationId xmlns:p14="http://schemas.microsoft.com/office/powerpoint/2010/main" val="3700234244"/>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chemeClr val="bg2"/>
                </a:solidFill>
              </a:rPr>
              <a:t>Welcome to CMU</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3173" y="1752600"/>
            <a:ext cx="3077654" cy="4191000"/>
          </a:xfrm>
        </p:spPr>
      </p:pic>
    </p:spTree>
    <p:extLst>
      <p:ext uri="{BB962C8B-B14F-4D97-AF65-F5344CB8AC3E}">
        <p14:creationId xmlns:p14="http://schemas.microsoft.com/office/powerpoint/2010/main" val="2884763131"/>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6C298-AEB2-430F-A78A-577BEC71CE02}"/>
              </a:ext>
            </a:extLst>
          </p:cNvPr>
          <p:cNvSpPr>
            <a:spLocks noGrp="1"/>
          </p:cNvSpPr>
          <p:nvPr>
            <p:ph type="title"/>
          </p:nvPr>
        </p:nvSpPr>
        <p:spPr/>
        <p:txBody>
          <a:bodyPr>
            <a:normAutofit fontScale="90000"/>
          </a:bodyPr>
          <a:lstStyle/>
          <a:p>
            <a:r>
              <a:rPr lang="en-US" dirty="0"/>
              <a:t>Julee Sherman</a:t>
            </a:r>
            <a:br>
              <a:rPr lang="en-US" dirty="0"/>
            </a:br>
            <a:r>
              <a:rPr lang="en-US" dirty="0"/>
              <a:t>VP for Finance and Administration</a:t>
            </a:r>
          </a:p>
        </p:txBody>
      </p:sp>
      <p:pic>
        <p:nvPicPr>
          <p:cNvPr id="8" name="Content Placeholder 7">
            <a:extLst>
              <a:ext uri="{FF2B5EF4-FFF2-40B4-BE49-F238E27FC236}">
                <a16:creationId xmlns:a16="http://schemas.microsoft.com/office/drawing/2014/main" id="{3ECFD0AA-CC6A-4B42-A29E-EAC57D7B09C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2081838"/>
            <a:ext cx="4038600" cy="2694323"/>
          </a:xfrm>
        </p:spPr>
      </p:pic>
      <p:sp>
        <p:nvSpPr>
          <p:cNvPr id="4" name="Content Placeholder 3">
            <a:extLst>
              <a:ext uri="{FF2B5EF4-FFF2-40B4-BE49-F238E27FC236}">
                <a16:creationId xmlns:a16="http://schemas.microsoft.com/office/drawing/2014/main" id="{5ECA2CA2-28A0-4637-B703-2080039D3277}"/>
              </a:ext>
            </a:extLst>
          </p:cNvPr>
          <p:cNvSpPr>
            <a:spLocks noGrp="1"/>
          </p:cNvSpPr>
          <p:nvPr>
            <p:ph sz="half" idx="2"/>
          </p:nvPr>
        </p:nvSpPr>
        <p:spPr>
          <a:xfrm>
            <a:off x="4648200" y="1828800"/>
            <a:ext cx="4038600" cy="4525963"/>
          </a:xfrm>
        </p:spPr>
        <p:txBody>
          <a:bodyPr/>
          <a:lstStyle/>
          <a:p>
            <a:r>
              <a:rPr lang="en-US" dirty="0"/>
              <a:t>Business office</a:t>
            </a:r>
          </a:p>
          <a:p>
            <a:r>
              <a:rPr lang="en-US" dirty="0"/>
              <a:t>Plant Operations</a:t>
            </a:r>
          </a:p>
          <a:p>
            <a:r>
              <a:rPr lang="en-US" dirty="0"/>
              <a:t>Human Resources</a:t>
            </a:r>
          </a:p>
          <a:p>
            <a:r>
              <a:rPr lang="en-US" dirty="0"/>
              <a:t>CGES Billing</a:t>
            </a:r>
          </a:p>
          <a:p>
            <a:r>
              <a:rPr lang="en-US" dirty="0"/>
              <a:t>Fresh Ideas</a:t>
            </a:r>
          </a:p>
          <a:p>
            <a:r>
              <a:rPr lang="en-US" dirty="0"/>
              <a:t>Eagle Bookstore</a:t>
            </a:r>
          </a:p>
        </p:txBody>
      </p:sp>
      <p:sp>
        <p:nvSpPr>
          <p:cNvPr id="9" name="Rectangle: Rounded Corners 8">
            <a:hlinkClick r:id="rId3" action="ppaction://hlinksldjump"/>
            <a:extLst>
              <a:ext uri="{FF2B5EF4-FFF2-40B4-BE49-F238E27FC236}">
                <a16:creationId xmlns:a16="http://schemas.microsoft.com/office/drawing/2014/main" id="{DE357522-5C02-4A3A-8507-82A92CEF4081}"/>
              </a:ext>
            </a:extLst>
          </p:cNvPr>
          <p:cNvSpPr/>
          <p:nvPr/>
        </p:nvSpPr>
        <p:spPr>
          <a:xfrm>
            <a:off x="5029200" y="5867400"/>
            <a:ext cx="838200" cy="487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hlinkClick r:id="rId4" action="ppaction://hlinksldjump"/>
              </a:rPr>
              <a:t>Back</a:t>
            </a:r>
            <a:endParaRPr lang="en-US" dirty="0">
              <a:solidFill>
                <a:schemeClr val="bg2"/>
              </a:solidFill>
            </a:endParaRPr>
          </a:p>
        </p:txBody>
      </p:sp>
    </p:spTree>
    <p:extLst>
      <p:ext uri="{BB962C8B-B14F-4D97-AF65-F5344CB8AC3E}">
        <p14:creationId xmlns:p14="http://schemas.microsoft.com/office/powerpoint/2010/main" val="1567467483"/>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2C4BB-1ACA-490B-824A-CC352D531111}"/>
              </a:ext>
            </a:extLst>
          </p:cNvPr>
          <p:cNvSpPr>
            <a:spLocks noGrp="1"/>
          </p:cNvSpPr>
          <p:nvPr>
            <p:ph type="title"/>
          </p:nvPr>
        </p:nvSpPr>
        <p:spPr/>
        <p:txBody>
          <a:bodyPr>
            <a:normAutofit fontScale="90000"/>
          </a:bodyPr>
          <a:lstStyle/>
          <a:p>
            <a:r>
              <a:rPr lang="en-US" dirty="0"/>
              <a:t>Dr. Rita Gulstad</a:t>
            </a:r>
            <a:br>
              <a:rPr lang="en-US" dirty="0"/>
            </a:br>
            <a:r>
              <a:rPr lang="en-US" dirty="0"/>
              <a:t>Provost</a:t>
            </a:r>
          </a:p>
        </p:txBody>
      </p:sp>
      <p:pic>
        <p:nvPicPr>
          <p:cNvPr id="6" name="Content Placeholder 5">
            <a:extLst>
              <a:ext uri="{FF2B5EF4-FFF2-40B4-BE49-F238E27FC236}">
                <a16:creationId xmlns:a16="http://schemas.microsoft.com/office/drawing/2014/main" id="{92F5F83D-22C8-4B7C-B8DE-9BF59CD167C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516020"/>
            <a:ext cx="4038600" cy="2694323"/>
          </a:xfrm>
        </p:spPr>
      </p:pic>
      <p:sp>
        <p:nvSpPr>
          <p:cNvPr id="4" name="Content Placeholder 3">
            <a:extLst>
              <a:ext uri="{FF2B5EF4-FFF2-40B4-BE49-F238E27FC236}">
                <a16:creationId xmlns:a16="http://schemas.microsoft.com/office/drawing/2014/main" id="{74BB363E-05A3-4838-88A6-049ED0AFDE27}"/>
              </a:ext>
            </a:extLst>
          </p:cNvPr>
          <p:cNvSpPr>
            <a:spLocks noGrp="1"/>
          </p:cNvSpPr>
          <p:nvPr>
            <p:ph sz="half" idx="2"/>
          </p:nvPr>
        </p:nvSpPr>
        <p:spPr/>
        <p:txBody>
          <a:bodyPr/>
          <a:lstStyle/>
          <a:p>
            <a:r>
              <a:rPr lang="en-US" dirty="0"/>
              <a:t>All academic</a:t>
            </a:r>
          </a:p>
          <a:p>
            <a:r>
              <a:rPr lang="en-US" dirty="0"/>
              <a:t>Library</a:t>
            </a:r>
          </a:p>
          <a:p>
            <a:r>
              <a:rPr lang="en-US" dirty="0"/>
              <a:t>Registrar</a:t>
            </a:r>
          </a:p>
          <a:p>
            <a:r>
              <a:rPr lang="en-US" dirty="0"/>
              <a:t>Dual credit</a:t>
            </a:r>
          </a:p>
          <a:p>
            <a:r>
              <a:rPr lang="en-US" dirty="0"/>
              <a:t>CGES</a:t>
            </a:r>
          </a:p>
          <a:p>
            <a:r>
              <a:rPr lang="en-US" dirty="0"/>
              <a:t>On-Line</a:t>
            </a:r>
          </a:p>
          <a:p>
            <a:r>
              <a:rPr lang="en-US" dirty="0"/>
              <a:t>Faculty</a:t>
            </a:r>
          </a:p>
          <a:p>
            <a:r>
              <a:rPr lang="en-US" dirty="0"/>
              <a:t>Retention</a:t>
            </a:r>
          </a:p>
        </p:txBody>
      </p:sp>
      <p:sp>
        <p:nvSpPr>
          <p:cNvPr id="8" name="Rectangle: Rounded Corners 7">
            <a:extLst>
              <a:ext uri="{FF2B5EF4-FFF2-40B4-BE49-F238E27FC236}">
                <a16:creationId xmlns:a16="http://schemas.microsoft.com/office/drawing/2014/main" id="{F91A1CF4-1B09-40A1-BF65-F6C33E97D605}"/>
              </a:ext>
            </a:extLst>
          </p:cNvPr>
          <p:cNvSpPr/>
          <p:nvPr/>
        </p:nvSpPr>
        <p:spPr>
          <a:xfrm>
            <a:off x="3357824" y="5851525"/>
            <a:ext cx="838200" cy="4572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hlinkClick r:id="rId3" action="ppaction://hlinksldjump"/>
              </a:rPr>
              <a:t>Back</a:t>
            </a:r>
            <a:endParaRPr lang="en-US" dirty="0">
              <a:solidFill>
                <a:schemeClr val="bg2"/>
              </a:solidFill>
            </a:endParaRPr>
          </a:p>
        </p:txBody>
      </p:sp>
    </p:spTree>
    <p:extLst>
      <p:ext uri="{BB962C8B-B14F-4D97-AF65-F5344CB8AC3E}">
        <p14:creationId xmlns:p14="http://schemas.microsoft.com/office/powerpoint/2010/main" val="1868769657"/>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EDEE7-EAA5-4F4A-A123-E4D446A4D611}"/>
              </a:ext>
            </a:extLst>
          </p:cNvPr>
          <p:cNvSpPr>
            <a:spLocks noGrp="1"/>
          </p:cNvSpPr>
          <p:nvPr>
            <p:ph type="title"/>
          </p:nvPr>
        </p:nvSpPr>
        <p:spPr/>
        <p:txBody>
          <a:bodyPr>
            <a:normAutofit fontScale="90000"/>
          </a:bodyPr>
          <a:lstStyle/>
          <a:p>
            <a:r>
              <a:rPr lang="en-US" dirty="0"/>
              <a:t>Chad Gains</a:t>
            </a:r>
            <a:br>
              <a:rPr lang="en-US" dirty="0"/>
            </a:br>
            <a:r>
              <a:rPr lang="en-US" dirty="0"/>
              <a:t>VP for Information Services	</a:t>
            </a:r>
          </a:p>
        </p:txBody>
      </p:sp>
      <p:pic>
        <p:nvPicPr>
          <p:cNvPr id="6" name="Content Placeholder 5">
            <a:extLst>
              <a:ext uri="{FF2B5EF4-FFF2-40B4-BE49-F238E27FC236}">
                <a16:creationId xmlns:a16="http://schemas.microsoft.com/office/drawing/2014/main" id="{BB71B31B-833A-4DA3-A052-CEA1FD4D10A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516020"/>
            <a:ext cx="4038600" cy="2694323"/>
          </a:xfrm>
        </p:spPr>
      </p:pic>
      <p:sp>
        <p:nvSpPr>
          <p:cNvPr id="4" name="Content Placeholder 3">
            <a:extLst>
              <a:ext uri="{FF2B5EF4-FFF2-40B4-BE49-F238E27FC236}">
                <a16:creationId xmlns:a16="http://schemas.microsoft.com/office/drawing/2014/main" id="{959E971C-E70C-4A1D-BF5F-0E68047BE952}"/>
              </a:ext>
            </a:extLst>
          </p:cNvPr>
          <p:cNvSpPr>
            <a:spLocks noGrp="1"/>
          </p:cNvSpPr>
          <p:nvPr>
            <p:ph sz="half" idx="2"/>
          </p:nvPr>
        </p:nvSpPr>
        <p:spPr/>
        <p:txBody>
          <a:bodyPr>
            <a:normAutofit/>
          </a:bodyPr>
          <a:lstStyle/>
          <a:p>
            <a:endParaRPr lang="en-US" dirty="0"/>
          </a:p>
          <a:p>
            <a:endParaRPr lang="en-US" dirty="0"/>
          </a:p>
          <a:p>
            <a:r>
              <a:rPr lang="en-US" dirty="0"/>
              <a:t>Technology Services</a:t>
            </a:r>
          </a:p>
          <a:p>
            <a:r>
              <a:rPr lang="en-US" dirty="0"/>
              <a:t>Institutional Research</a:t>
            </a:r>
          </a:p>
          <a:p>
            <a:r>
              <a:rPr lang="en-US" dirty="0"/>
              <a:t>Institutional Planning</a:t>
            </a:r>
          </a:p>
          <a:p>
            <a:r>
              <a:rPr lang="en-US" dirty="0"/>
              <a:t>Digital U</a:t>
            </a:r>
          </a:p>
          <a:p>
            <a:r>
              <a:rPr lang="en-US" dirty="0" err="1"/>
              <a:t>Athletcs</a:t>
            </a:r>
            <a:endParaRPr lang="en-US" dirty="0"/>
          </a:p>
          <a:p>
            <a:r>
              <a:rPr lang="en-US" dirty="0"/>
              <a:t>e-Sports</a:t>
            </a:r>
          </a:p>
          <a:p>
            <a:endParaRPr lang="en-US" dirty="0"/>
          </a:p>
        </p:txBody>
      </p:sp>
      <p:sp>
        <p:nvSpPr>
          <p:cNvPr id="7" name="Rectangle: Rounded Corners 6">
            <a:extLst>
              <a:ext uri="{FF2B5EF4-FFF2-40B4-BE49-F238E27FC236}">
                <a16:creationId xmlns:a16="http://schemas.microsoft.com/office/drawing/2014/main" id="{C890499F-B427-4270-B791-DDC63DDB5B94}"/>
              </a:ext>
            </a:extLst>
          </p:cNvPr>
          <p:cNvSpPr/>
          <p:nvPr/>
        </p:nvSpPr>
        <p:spPr>
          <a:xfrm>
            <a:off x="4478215" y="5663100"/>
            <a:ext cx="855785" cy="509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hlinkClick r:id="rId3" action="ppaction://hlinksldjump"/>
              </a:rPr>
              <a:t>Back</a:t>
            </a:r>
            <a:endParaRPr lang="en-US" dirty="0">
              <a:solidFill>
                <a:schemeClr val="bg2"/>
              </a:solidFill>
            </a:endParaRPr>
          </a:p>
        </p:txBody>
      </p:sp>
    </p:spTree>
    <p:extLst>
      <p:ext uri="{BB962C8B-B14F-4D97-AF65-F5344CB8AC3E}">
        <p14:creationId xmlns:p14="http://schemas.microsoft.com/office/powerpoint/2010/main" val="1604417272"/>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9A6A7-02C5-4F30-BDCB-5ECE77612A64}"/>
              </a:ext>
            </a:extLst>
          </p:cNvPr>
          <p:cNvSpPr>
            <a:spLocks noGrp="1"/>
          </p:cNvSpPr>
          <p:nvPr>
            <p:ph type="title"/>
          </p:nvPr>
        </p:nvSpPr>
        <p:spPr/>
        <p:txBody>
          <a:bodyPr>
            <a:normAutofit fontScale="90000"/>
          </a:bodyPr>
          <a:lstStyle/>
          <a:p>
            <a:r>
              <a:rPr lang="en-US" dirty="0"/>
              <a:t>Dr. Melissa K. Mace</a:t>
            </a:r>
            <a:br>
              <a:rPr lang="en-US" dirty="0"/>
            </a:br>
            <a:r>
              <a:rPr lang="en-US" dirty="0"/>
              <a:t>VP for Enrollment Management </a:t>
            </a:r>
          </a:p>
        </p:txBody>
      </p:sp>
      <p:sp>
        <p:nvSpPr>
          <p:cNvPr id="4" name="Content Placeholder 3">
            <a:extLst>
              <a:ext uri="{FF2B5EF4-FFF2-40B4-BE49-F238E27FC236}">
                <a16:creationId xmlns:a16="http://schemas.microsoft.com/office/drawing/2014/main" id="{4A54E0A8-5FA0-4D6F-8248-F88EFCAC4271}"/>
              </a:ext>
            </a:extLst>
          </p:cNvPr>
          <p:cNvSpPr>
            <a:spLocks noGrp="1"/>
          </p:cNvSpPr>
          <p:nvPr>
            <p:ph sz="half" idx="2"/>
          </p:nvPr>
        </p:nvSpPr>
        <p:spPr/>
        <p:txBody>
          <a:bodyPr>
            <a:normAutofit/>
          </a:bodyPr>
          <a:lstStyle/>
          <a:p>
            <a:endParaRPr lang="en-US" dirty="0"/>
          </a:p>
          <a:p>
            <a:endParaRPr lang="en-US" dirty="0"/>
          </a:p>
          <a:p>
            <a:r>
              <a:rPr lang="en-US" dirty="0"/>
              <a:t>Admissions</a:t>
            </a:r>
          </a:p>
          <a:p>
            <a:r>
              <a:rPr lang="en-US" dirty="0"/>
              <a:t>Marketing / Communications</a:t>
            </a:r>
          </a:p>
          <a:p>
            <a:r>
              <a:rPr lang="en-US" dirty="0"/>
              <a:t>Financial Service</a:t>
            </a:r>
          </a:p>
          <a:p>
            <a:r>
              <a:rPr lang="en-US" dirty="0"/>
              <a:t>Public Relations</a:t>
            </a:r>
          </a:p>
        </p:txBody>
      </p:sp>
      <p:sp>
        <p:nvSpPr>
          <p:cNvPr id="7" name="Rectangle: Rounded Corners 6">
            <a:extLst>
              <a:ext uri="{FF2B5EF4-FFF2-40B4-BE49-F238E27FC236}">
                <a16:creationId xmlns:a16="http://schemas.microsoft.com/office/drawing/2014/main" id="{6708BF28-9226-4C57-AC5B-A35019B45874}"/>
              </a:ext>
            </a:extLst>
          </p:cNvPr>
          <p:cNvSpPr/>
          <p:nvPr/>
        </p:nvSpPr>
        <p:spPr>
          <a:xfrm>
            <a:off x="4495800" y="5705824"/>
            <a:ext cx="914400" cy="542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hlinkClick r:id="rId2" action="ppaction://hlinksldjump"/>
              </a:rPr>
              <a:t>Back</a:t>
            </a:r>
            <a:endParaRPr lang="en-US" dirty="0">
              <a:solidFill>
                <a:schemeClr val="bg2"/>
              </a:solidFill>
            </a:endParaRPr>
          </a:p>
        </p:txBody>
      </p:sp>
      <p:pic>
        <p:nvPicPr>
          <p:cNvPr id="8" name="Content Placeholder 7">
            <a:extLst>
              <a:ext uri="{FF2B5EF4-FFF2-40B4-BE49-F238E27FC236}">
                <a16:creationId xmlns:a16="http://schemas.microsoft.com/office/drawing/2014/main" id="{0C8C1C07-0B74-4FDB-B615-32E7C2AEC0D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0077" y="2057400"/>
            <a:ext cx="3894666" cy="3505200"/>
          </a:xfrm>
        </p:spPr>
      </p:pic>
    </p:spTree>
    <p:extLst>
      <p:ext uri="{BB962C8B-B14F-4D97-AF65-F5344CB8AC3E}">
        <p14:creationId xmlns:p14="http://schemas.microsoft.com/office/powerpoint/2010/main" val="1529272539"/>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128"/>
            <a:ext cx="7848600" cy="571500"/>
          </a:xfrm>
        </p:spPr>
        <p:txBody>
          <a:bodyPr>
            <a:noAutofit/>
          </a:bodyPr>
          <a:lstStyle/>
          <a:p>
            <a:r>
              <a:rPr lang="en-US" sz="4000" dirty="0">
                <a:solidFill>
                  <a:schemeClr val="bg2"/>
                </a:solidFill>
              </a:rPr>
              <a:t>CMU is divided into two areas</a:t>
            </a:r>
          </a:p>
        </p:txBody>
      </p:sp>
      <p:sp>
        <p:nvSpPr>
          <p:cNvPr id="3" name="Content Placeholder 2"/>
          <p:cNvSpPr>
            <a:spLocks noGrp="1"/>
          </p:cNvSpPr>
          <p:nvPr>
            <p:ph idx="1"/>
          </p:nvPr>
        </p:nvSpPr>
        <p:spPr>
          <a:xfrm>
            <a:off x="228600" y="1600200"/>
            <a:ext cx="8763000" cy="4525963"/>
          </a:xfrm>
        </p:spPr>
        <p:txBody>
          <a:bodyPr>
            <a:normAutofit/>
          </a:bodyPr>
          <a:lstStyle/>
          <a:p>
            <a:pPr marL="0" indent="0">
              <a:buNone/>
            </a:pPr>
            <a:r>
              <a:rPr lang="en-US" sz="4000" dirty="0">
                <a:solidFill>
                  <a:schemeClr val="bg2"/>
                </a:solidFill>
              </a:rPr>
              <a:t>CLAS</a:t>
            </a:r>
            <a:r>
              <a:rPr lang="en-US" sz="3400" dirty="0">
                <a:solidFill>
                  <a:schemeClr val="bg2"/>
                </a:solidFill>
              </a:rPr>
              <a:t> – College of Liberal Arts and Sciences</a:t>
            </a:r>
            <a:r>
              <a:rPr lang="en-US" sz="2800" dirty="0">
                <a:solidFill>
                  <a:schemeClr val="bg2"/>
                </a:solidFill>
              </a:rPr>
              <a:t>	</a:t>
            </a:r>
          </a:p>
          <a:p>
            <a:pPr lvl="2"/>
            <a:r>
              <a:rPr lang="en-US" sz="3200" dirty="0">
                <a:solidFill>
                  <a:schemeClr val="bg2"/>
                </a:solidFill>
              </a:rPr>
              <a:t>Located in Fayette at main campus</a:t>
            </a:r>
          </a:p>
          <a:p>
            <a:pPr marL="0" indent="0">
              <a:buNone/>
            </a:pPr>
            <a:r>
              <a:rPr lang="en-US" sz="4000" dirty="0">
                <a:solidFill>
                  <a:schemeClr val="bg2"/>
                </a:solidFill>
              </a:rPr>
              <a:t>CGES</a:t>
            </a:r>
            <a:r>
              <a:rPr lang="en-US" sz="3400" dirty="0">
                <a:solidFill>
                  <a:schemeClr val="bg2"/>
                </a:solidFill>
              </a:rPr>
              <a:t> – College of Graduate &amp; Extended Studies</a:t>
            </a:r>
          </a:p>
          <a:p>
            <a:pPr lvl="2"/>
            <a:r>
              <a:rPr lang="en-US" sz="2800" dirty="0">
                <a:solidFill>
                  <a:schemeClr val="bg2"/>
                </a:solidFill>
              </a:rPr>
              <a:t>14 Locations in Missouri</a:t>
            </a:r>
          </a:p>
          <a:p>
            <a:pPr lvl="2"/>
            <a:r>
              <a:rPr lang="en-US" sz="2800" dirty="0">
                <a:solidFill>
                  <a:schemeClr val="bg2"/>
                </a:solidFill>
              </a:rPr>
              <a:t>Additional sites in Iowa, Arkansas, and Illinois</a:t>
            </a:r>
          </a:p>
          <a:p>
            <a:pPr lvl="2"/>
            <a:r>
              <a:rPr lang="en-US" sz="2800" dirty="0">
                <a:solidFill>
                  <a:schemeClr val="bg2"/>
                </a:solidFill>
              </a:rPr>
              <a:t>Virtual locations On-Line</a:t>
            </a:r>
          </a:p>
          <a:p>
            <a:pPr lvl="2"/>
            <a:r>
              <a:rPr lang="en-US" sz="2800" dirty="0">
                <a:solidFill>
                  <a:schemeClr val="bg2"/>
                </a:solidFill>
              </a:rPr>
              <a:t>All Graduate Assistants</a:t>
            </a:r>
          </a:p>
          <a:p>
            <a:pPr marL="914400" lvl="2" indent="0">
              <a:buNone/>
            </a:pPr>
            <a:endParaRPr lang="en-US" sz="2800" dirty="0">
              <a:solidFill>
                <a:schemeClr val="bg2"/>
              </a:solidFill>
            </a:endParaRPr>
          </a:p>
          <a:p>
            <a:pPr marL="0" indent="0">
              <a:buNone/>
            </a:pPr>
            <a:endParaRPr lang="en-US" sz="3600" dirty="0">
              <a:solidFill>
                <a:schemeClr val="bg2"/>
              </a:solidFill>
            </a:endParaRPr>
          </a:p>
        </p:txBody>
      </p:sp>
    </p:spTree>
    <p:extLst>
      <p:ext uri="{BB962C8B-B14F-4D97-AF65-F5344CB8AC3E}">
        <p14:creationId xmlns:p14="http://schemas.microsoft.com/office/powerpoint/2010/main" val="811236817"/>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4CC8C-6576-45A9-8C48-47BBFF1A9C4D}"/>
              </a:ext>
            </a:extLst>
          </p:cNvPr>
          <p:cNvSpPr>
            <a:spLocks noGrp="1"/>
          </p:cNvSpPr>
          <p:nvPr>
            <p:ph type="title"/>
          </p:nvPr>
        </p:nvSpPr>
        <p:spPr/>
        <p:txBody>
          <a:bodyPr>
            <a:normAutofit fontScale="90000"/>
          </a:bodyPr>
          <a:lstStyle/>
          <a:p>
            <a:r>
              <a:rPr lang="en-US" dirty="0"/>
              <a:t>Dr. Bill Sheehan Jr</a:t>
            </a:r>
            <a:br>
              <a:rPr lang="en-US" dirty="0"/>
            </a:br>
            <a:r>
              <a:rPr lang="en-US" dirty="0"/>
              <a:t>Advancement  &amp; Alumni Relations</a:t>
            </a:r>
          </a:p>
        </p:txBody>
      </p:sp>
      <p:pic>
        <p:nvPicPr>
          <p:cNvPr id="6" name="Content Placeholder 5">
            <a:extLst>
              <a:ext uri="{FF2B5EF4-FFF2-40B4-BE49-F238E27FC236}">
                <a16:creationId xmlns:a16="http://schemas.microsoft.com/office/drawing/2014/main" id="{27A3031A-557E-419B-BBEB-C42593E45C47}"/>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952500" y="2590800"/>
            <a:ext cx="3048000" cy="2514600"/>
          </a:xfrm>
        </p:spPr>
      </p:pic>
      <p:sp>
        <p:nvSpPr>
          <p:cNvPr id="4" name="Content Placeholder 3">
            <a:extLst>
              <a:ext uri="{FF2B5EF4-FFF2-40B4-BE49-F238E27FC236}">
                <a16:creationId xmlns:a16="http://schemas.microsoft.com/office/drawing/2014/main" id="{BA22B5F8-A957-4F7E-9857-D23DA4A241C8}"/>
              </a:ext>
            </a:extLst>
          </p:cNvPr>
          <p:cNvSpPr>
            <a:spLocks noGrp="1"/>
          </p:cNvSpPr>
          <p:nvPr>
            <p:ph sz="half" idx="2"/>
          </p:nvPr>
        </p:nvSpPr>
        <p:spPr/>
        <p:txBody>
          <a:bodyPr/>
          <a:lstStyle/>
          <a:p>
            <a:endParaRPr lang="en-US" dirty="0"/>
          </a:p>
          <a:p>
            <a:endParaRPr lang="en-US" dirty="0"/>
          </a:p>
          <a:p>
            <a:r>
              <a:rPr lang="en-US" dirty="0"/>
              <a:t>University Advancement</a:t>
            </a:r>
          </a:p>
          <a:p>
            <a:r>
              <a:rPr lang="en-US" dirty="0"/>
              <a:t>Alumni Relations</a:t>
            </a:r>
          </a:p>
          <a:p>
            <a:r>
              <a:rPr lang="en-US" dirty="0"/>
              <a:t>Church Relations</a:t>
            </a:r>
          </a:p>
          <a:p>
            <a:r>
              <a:rPr lang="en-US" dirty="0"/>
              <a:t>Ashby Hodge Gallery</a:t>
            </a:r>
          </a:p>
          <a:p>
            <a:r>
              <a:rPr lang="en-US" dirty="0"/>
              <a:t>Career Services</a:t>
            </a:r>
          </a:p>
        </p:txBody>
      </p:sp>
      <p:sp>
        <p:nvSpPr>
          <p:cNvPr id="7" name="Rectangle: Rounded Corners 6">
            <a:hlinkClick r:id="rId3" action="ppaction://hlinksldjump"/>
            <a:extLst>
              <a:ext uri="{FF2B5EF4-FFF2-40B4-BE49-F238E27FC236}">
                <a16:creationId xmlns:a16="http://schemas.microsoft.com/office/drawing/2014/main" id="{062DDA8B-CBE4-4055-95E5-D4788DE8D553}"/>
              </a:ext>
            </a:extLst>
          </p:cNvPr>
          <p:cNvSpPr/>
          <p:nvPr/>
        </p:nvSpPr>
        <p:spPr>
          <a:xfrm>
            <a:off x="4953000" y="5867400"/>
            <a:ext cx="914400" cy="441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hlinkClick r:id="rId3" action="ppaction://hlinksldjump"/>
              </a:rPr>
              <a:t>Back</a:t>
            </a:r>
            <a:endParaRPr lang="en-US" dirty="0">
              <a:solidFill>
                <a:schemeClr val="bg2"/>
              </a:solidFill>
            </a:endParaRPr>
          </a:p>
        </p:txBody>
      </p:sp>
    </p:spTree>
    <p:extLst>
      <p:ext uri="{BB962C8B-B14F-4D97-AF65-F5344CB8AC3E}">
        <p14:creationId xmlns:p14="http://schemas.microsoft.com/office/powerpoint/2010/main" val="2762582444"/>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9C21-9D06-40AB-9B44-702A387B9200}"/>
              </a:ext>
            </a:extLst>
          </p:cNvPr>
          <p:cNvSpPr>
            <a:spLocks noGrp="1"/>
          </p:cNvSpPr>
          <p:nvPr>
            <p:ph type="title"/>
          </p:nvPr>
        </p:nvSpPr>
        <p:spPr/>
        <p:txBody>
          <a:bodyPr>
            <a:normAutofit fontScale="90000"/>
          </a:bodyPr>
          <a:lstStyle/>
          <a:p>
            <a:r>
              <a:rPr lang="en-US" dirty="0"/>
              <a:t>Brad Dixon</a:t>
            </a:r>
            <a:br>
              <a:rPr lang="en-US" dirty="0"/>
            </a:br>
            <a:r>
              <a:rPr lang="en-US" dirty="0"/>
              <a:t>VP of Student Life</a:t>
            </a:r>
          </a:p>
        </p:txBody>
      </p:sp>
      <p:sp>
        <p:nvSpPr>
          <p:cNvPr id="4" name="Content Placeholder 3">
            <a:extLst>
              <a:ext uri="{FF2B5EF4-FFF2-40B4-BE49-F238E27FC236}">
                <a16:creationId xmlns:a16="http://schemas.microsoft.com/office/drawing/2014/main" id="{DA4B13D1-2AB7-474B-A5B5-DB6911553777}"/>
              </a:ext>
            </a:extLst>
          </p:cNvPr>
          <p:cNvSpPr>
            <a:spLocks noGrp="1"/>
          </p:cNvSpPr>
          <p:nvPr>
            <p:ph sz="half" idx="2"/>
          </p:nvPr>
        </p:nvSpPr>
        <p:spPr/>
        <p:txBody>
          <a:bodyPr/>
          <a:lstStyle/>
          <a:p>
            <a:endParaRPr lang="en-US" dirty="0"/>
          </a:p>
          <a:p>
            <a:endParaRPr lang="en-US" dirty="0"/>
          </a:p>
          <a:p>
            <a:endParaRPr lang="en-US" dirty="0"/>
          </a:p>
          <a:p>
            <a:r>
              <a:rPr lang="en-US" dirty="0"/>
              <a:t>Student Development</a:t>
            </a:r>
          </a:p>
          <a:p>
            <a:r>
              <a:rPr lang="en-US" dirty="0"/>
              <a:t>Student Health</a:t>
            </a:r>
          </a:p>
          <a:p>
            <a:endParaRPr lang="en-US" dirty="0"/>
          </a:p>
        </p:txBody>
      </p:sp>
      <p:sp>
        <p:nvSpPr>
          <p:cNvPr id="7" name="Rectangle: Rounded Corners 6">
            <a:extLst>
              <a:ext uri="{FF2B5EF4-FFF2-40B4-BE49-F238E27FC236}">
                <a16:creationId xmlns:a16="http://schemas.microsoft.com/office/drawing/2014/main" id="{71E38A1B-9923-46B2-B63B-94D454C63610}"/>
              </a:ext>
            </a:extLst>
          </p:cNvPr>
          <p:cNvSpPr/>
          <p:nvPr/>
        </p:nvSpPr>
        <p:spPr>
          <a:xfrm>
            <a:off x="4800600" y="5641330"/>
            <a:ext cx="838200" cy="4848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hlinkClick r:id="rId2" action="ppaction://hlinksldjump"/>
              </a:rPr>
              <a:t>Back</a:t>
            </a:r>
            <a:endParaRPr lang="en-US" dirty="0">
              <a:solidFill>
                <a:schemeClr val="bg2"/>
              </a:solidFill>
            </a:endParaRPr>
          </a:p>
        </p:txBody>
      </p:sp>
      <p:pic>
        <p:nvPicPr>
          <p:cNvPr id="9" name="Content Placeholder 8">
            <a:extLst>
              <a:ext uri="{FF2B5EF4-FFF2-40B4-BE49-F238E27FC236}">
                <a16:creationId xmlns:a16="http://schemas.microsoft.com/office/drawing/2014/main" id="{E276D690-99AF-48DD-B71A-4671006EFDE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1740032"/>
            <a:ext cx="4038600" cy="4246299"/>
          </a:xfrm>
        </p:spPr>
      </p:pic>
    </p:spTree>
    <p:extLst>
      <p:ext uri="{BB962C8B-B14F-4D97-AF65-F5344CB8AC3E}">
        <p14:creationId xmlns:p14="http://schemas.microsoft.com/office/powerpoint/2010/main" val="2348273575"/>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21BC-7FC2-4241-9447-FDEB09245310}"/>
              </a:ext>
            </a:extLst>
          </p:cNvPr>
          <p:cNvSpPr>
            <a:spLocks noGrp="1"/>
          </p:cNvSpPr>
          <p:nvPr>
            <p:ph type="title"/>
          </p:nvPr>
        </p:nvSpPr>
        <p:spPr>
          <a:xfrm>
            <a:off x="457200" y="274638"/>
            <a:ext cx="8229600" cy="411162"/>
          </a:xfrm>
        </p:spPr>
        <p:txBody>
          <a:bodyPr>
            <a:normAutofit fontScale="90000"/>
          </a:bodyPr>
          <a:lstStyle/>
          <a:p>
            <a:r>
              <a:rPr lang="en-US" dirty="0">
                <a:solidFill>
                  <a:schemeClr val="bg2"/>
                </a:solidFill>
              </a:rPr>
              <a:t>Policy Comparison –HMO/PPO/HSA</a:t>
            </a:r>
          </a:p>
        </p:txBody>
      </p:sp>
      <p:graphicFrame>
        <p:nvGraphicFramePr>
          <p:cNvPr id="12" name="Table 11">
            <a:extLst>
              <a:ext uri="{FF2B5EF4-FFF2-40B4-BE49-F238E27FC236}">
                <a16:creationId xmlns:a16="http://schemas.microsoft.com/office/drawing/2014/main" id="{54498799-776B-484F-8035-BA98186DD720}"/>
              </a:ext>
            </a:extLst>
          </p:cNvPr>
          <p:cNvGraphicFramePr>
            <a:graphicFrameLocks noGrp="1"/>
          </p:cNvGraphicFramePr>
          <p:nvPr>
            <p:extLst>
              <p:ext uri="{D42A27DB-BD31-4B8C-83A1-F6EECF244321}">
                <p14:modId xmlns:p14="http://schemas.microsoft.com/office/powerpoint/2010/main" val="2811212202"/>
              </p:ext>
            </p:extLst>
          </p:nvPr>
        </p:nvGraphicFramePr>
        <p:xfrm>
          <a:off x="457200" y="5250268"/>
          <a:ext cx="7083425" cy="1010390"/>
        </p:xfrm>
        <a:graphic>
          <a:graphicData uri="http://schemas.openxmlformats.org/drawingml/2006/table">
            <a:tbl>
              <a:tblPr firstRow="1" firstCol="1" bandRow="1">
                <a:tableStyleId>{5C22544A-7EE6-4342-B048-85BDC9FD1C3A}</a:tableStyleId>
              </a:tblPr>
              <a:tblGrid>
                <a:gridCol w="3345815">
                  <a:extLst>
                    <a:ext uri="{9D8B030D-6E8A-4147-A177-3AD203B41FA5}">
                      <a16:colId xmlns:a16="http://schemas.microsoft.com/office/drawing/2014/main" val="2496071408"/>
                    </a:ext>
                  </a:extLst>
                </a:gridCol>
                <a:gridCol w="3737610">
                  <a:extLst>
                    <a:ext uri="{9D8B030D-6E8A-4147-A177-3AD203B41FA5}">
                      <a16:colId xmlns:a16="http://schemas.microsoft.com/office/drawing/2014/main" val="3360445515"/>
                    </a:ext>
                  </a:extLst>
                </a:gridCol>
              </a:tblGrid>
              <a:tr h="195487">
                <a:tc>
                  <a:txBody>
                    <a:bodyPr/>
                    <a:lstStyle/>
                    <a:p>
                      <a:pPr marL="0" marR="0" algn="l">
                        <a:spcBef>
                          <a:spcPts val="0"/>
                        </a:spcBef>
                        <a:spcAft>
                          <a:spcPts val="0"/>
                        </a:spcAft>
                      </a:pPr>
                      <a:r>
                        <a:rPr lang="en-US" sz="1000">
                          <a:effectLst/>
                        </a:rPr>
                        <a:t>Benefit Wallet: Health Savings Account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2020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25647066"/>
                  </a:ext>
                </a:extLst>
              </a:tr>
              <a:tr h="283119">
                <a:tc>
                  <a:txBody>
                    <a:bodyPr/>
                    <a:lstStyle/>
                    <a:p>
                      <a:pPr marL="0" marR="0" algn="l">
                        <a:spcBef>
                          <a:spcPts val="0"/>
                        </a:spcBef>
                        <a:spcAft>
                          <a:spcPts val="0"/>
                        </a:spcAft>
                      </a:pPr>
                      <a:r>
                        <a:rPr lang="en-US" sz="1000">
                          <a:effectLst/>
                        </a:rPr>
                        <a:t>Single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000" dirty="0">
                          <a:effectLst/>
                        </a:rPr>
                        <a:t>$3,400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0692740"/>
                  </a:ext>
                </a:extLst>
              </a:tr>
              <a:tr h="265892">
                <a:tc>
                  <a:txBody>
                    <a:bodyPr/>
                    <a:lstStyle/>
                    <a:p>
                      <a:pPr marL="0" marR="0" algn="l">
                        <a:spcBef>
                          <a:spcPts val="0"/>
                        </a:spcBef>
                        <a:spcAft>
                          <a:spcPts val="0"/>
                        </a:spcAft>
                      </a:pPr>
                      <a:r>
                        <a:rPr lang="en-US" sz="1000">
                          <a:effectLst/>
                        </a:rPr>
                        <a:t>Family</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000" dirty="0">
                          <a:effectLst/>
                        </a:rPr>
                        <a:t>$6,850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7989320"/>
                  </a:ext>
                </a:extLst>
              </a:tr>
              <a:tr h="265892">
                <a:tc>
                  <a:txBody>
                    <a:bodyPr/>
                    <a:lstStyle/>
                    <a:p>
                      <a:pPr marL="0" marR="0" algn="l">
                        <a:spcBef>
                          <a:spcPts val="0"/>
                        </a:spcBef>
                        <a:spcAft>
                          <a:spcPts val="0"/>
                        </a:spcAft>
                      </a:pPr>
                      <a:r>
                        <a:rPr lang="en-US" sz="1000">
                          <a:effectLst/>
                        </a:rPr>
                        <a:t>Catch Up: 55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1000" dirty="0">
                          <a:effectLst/>
                        </a:rPr>
                        <a:t>$1,000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47768256"/>
                  </a:ext>
                </a:extLst>
              </a:tr>
            </a:tbl>
          </a:graphicData>
        </a:graphic>
      </p:graphicFrame>
      <p:graphicFrame>
        <p:nvGraphicFramePr>
          <p:cNvPr id="16" name="Content Placeholder 15">
            <a:extLst>
              <a:ext uri="{FF2B5EF4-FFF2-40B4-BE49-F238E27FC236}">
                <a16:creationId xmlns:a16="http://schemas.microsoft.com/office/drawing/2014/main" id="{B9319615-B5FA-4446-94D9-A28C11DDD096}"/>
              </a:ext>
            </a:extLst>
          </p:cNvPr>
          <p:cNvGraphicFramePr>
            <a:graphicFrameLocks noGrp="1"/>
          </p:cNvGraphicFramePr>
          <p:nvPr>
            <p:ph idx="1"/>
            <p:extLst>
              <p:ext uri="{D42A27DB-BD31-4B8C-83A1-F6EECF244321}">
                <p14:modId xmlns:p14="http://schemas.microsoft.com/office/powerpoint/2010/main" val="2845067292"/>
              </p:ext>
            </p:extLst>
          </p:nvPr>
        </p:nvGraphicFramePr>
        <p:xfrm>
          <a:off x="457200" y="838200"/>
          <a:ext cx="8229600" cy="4259668"/>
        </p:xfrm>
        <a:graphic>
          <a:graphicData uri="http://schemas.openxmlformats.org/drawingml/2006/table">
            <a:tbl>
              <a:tblPr firstRow="1" firstCol="1" bandRow="1">
                <a:tableStyleId>{5C22544A-7EE6-4342-B048-85BDC9FD1C3A}</a:tableStyleId>
              </a:tblPr>
              <a:tblGrid>
                <a:gridCol w="2854282">
                  <a:extLst>
                    <a:ext uri="{9D8B030D-6E8A-4147-A177-3AD203B41FA5}">
                      <a16:colId xmlns:a16="http://schemas.microsoft.com/office/drawing/2014/main" val="3276166798"/>
                    </a:ext>
                  </a:extLst>
                </a:gridCol>
                <a:gridCol w="1861168">
                  <a:extLst>
                    <a:ext uri="{9D8B030D-6E8A-4147-A177-3AD203B41FA5}">
                      <a16:colId xmlns:a16="http://schemas.microsoft.com/office/drawing/2014/main" val="4142713476"/>
                    </a:ext>
                  </a:extLst>
                </a:gridCol>
                <a:gridCol w="1789811">
                  <a:extLst>
                    <a:ext uri="{9D8B030D-6E8A-4147-A177-3AD203B41FA5}">
                      <a16:colId xmlns:a16="http://schemas.microsoft.com/office/drawing/2014/main" val="1823142665"/>
                    </a:ext>
                  </a:extLst>
                </a:gridCol>
                <a:gridCol w="1724339">
                  <a:extLst>
                    <a:ext uri="{9D8B030D-6E8A-4147-A177-3AD203B41FA5}">
                      <a16:colId xmlns:a16="http://schemas.microsoft.com/office/drawing/2014/main" val="98745752"/>
                    </a:ext>
                  </a:extLst>
                </a:gridCol>
              </a:tblGrid>
              <a:tr h="206378">
                <a:tc gridSpan="4">
                  <a:txBody>
                    <a:bodyPr/>
                    <a:lstStyle/>
                    <a:p>
                      <a:pPr marL="0" marR="0" algn="l">
                        <a:lnSpc>
                          <a:spcPts val="1000"/>
                        </a:lnSpc>
                        <a:spcBef>
                          <a:spcPts val="0"/>
                        </a:spcBef>
                        <a:spcAft>
                          <a:spcPts val="0"/>
                        </a:spcAft>
                      </a:pPr>
                      <a:r>
                        <a:rPr lang="en-US" sz="1200" dirty="0">
                          <a:effectLst/>
                        </a:rPr>
                        <a:t>Anthem Blue Cross Blue Shield:  HMO, PPO and HDHP Medical Plans</a:t>
                      </a:r>
                      <a:endParaRPr lang="en-US" sz="1200" dirty="0">
                        <a:effectLst/>
                        <a:latin typeface="Arial Light"/>
                        <a:ea typeface="Arial Light"/>
                        <a:cs typeface="Times New Roman" panose="02020603050405020304" pitchFamily="18" charset="0"/>
                      </a:endParaRPr>
                    </a:p>
                  </a:txBody>
                  <a:tcPr marL="39725" marR="3972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0911530"/>
                  </a:ext>
                </a:extLst>
              </a:tr>
              <a:tr h="250822">
                <a:tc>
                  <a:txBody>
                    <a:bodyPr/>
                    <a:lstStyle/>
                    <a:p>
                      <a:pPr marL="0" marR="0" algn="l">
                        <a:lnSpc>
                          <a:spcPts val="1000"/>
                        </a:lnSpc>
                        <a:spcBef>
                          <a:spcPts val="0"/>
                        </a:spcBef>
                        <a:spcAft>
                          <a:spcPts val="0"/>
                        </a:spcAft>
                      </a:pPr>
                      <a:r>
                        <a:rPr lang="en-US" sz="1200">
                          <a:effectLst/>
                        </a:rPr>
                        <a:t>Network</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dirty="0">
                          <a:effectLst/>
                        </a:rPr>
                        <a:t>Blue Preferred</a:t>
                      </a:r>
                      <a:endParaRPr lang="en-US" sz="1200" dirty="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rPr>
                        <a:t>Blue Access</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rPr>
                        <a:t>Blue Access</a:t>
                      </a:r>
                      <a:endParaRPr lang="en-US" sz="1200">
                        <a:effectLst/>
                        <a:latin typeface="Arial Light"/>
                        <a:ea typeface="Arial Light"/>
                        <a:cs typeface="Times New Roman" panose="02020603050405020304" pitchFamily="18" charset="0"/>
                      </a:endParaRPr>
                    </a:p>
                  </a:txBody>
                  <a:tcPr marL="39725" marR="39725" marT="0" marB="0" anchor="ctr"/>
                </a:tc>
                <a:extLst>
                  <a:ext uri="{0D108BD9-81ED-4DB2-BD59-A6C34878D82A}">
                    <a16:rowId xmlns:a16="http://schemas.microsoft.com/office/drawing/2014/main" val="733749780"/>
                  </a:ext>
                </a:extLst>
              </a:tr>
              <a:tr h="206378">
                <a:tc>
                  <a:txBody>
                    <a:bodyPr/>
                    <a:lstStyle/>
                    <a:p>
                      <a:pPr marL="0" marR="0" algn="l">
                        <a:lnSpc>
                          <a:spcPts val="1000"/>
                        </a:lnSpc>
                        <a:spcBef>
                          <a:spcPts val="0"/>
                        </a:spcBef>
                        <a:spcAft>
                          <a:spcPts val="0"/>
                        </a:spcAft>
                      </a:pPr>
                      <a:r>
                        <a:rPr lang="en-US" sz="1200">
                          <a:effectLst/>
                        </a:rPr>
                        <a:t>Plans</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400" dirty="0">
                          <a:effectLst/>
                          <a:hlinkClick r:id="rId2"/>
                        </a:rPr>
                        <a:t>HMO</a:t>
                      </a:r>
                      <a:endParaRPr lang="en-US" sz="1400" dirty="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400" dirty="0">
                          <a:effectLst/>
                          <a:hlinkClick r:id="rId3"/>
                        </a:rPr>
                        <a:t>PPO</a:t>
                      </a:r>
                      <a:endParaRPr lang="en-US" sz="1400" dirty="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400" dirty="0">
                          <a:effectLst/>
                          <a:hlinkClick r:id="rId4"/>
                        </a:rPr>
                        <a:t>HDHP / HSA</a:t>
                      </a:r>
                      <a:endParaRPr lang="en-US" sz="1400" dirty="0">
                        <a:effectLst/>
                        <a:latin typeface="Arial Light"/>
                        <a:ea typeface="Arial Light"/>
                        <a:cs typeface="Times New Roman" panose="02020603050405020304" pitchFamily="18" charset="0"/>
                      </a:endParaRPr>
                    </a:p>
                  </a:txBody>
                  <a:tcPr marL="39725" marR="39725" marT="0" marB="0" anchor="ctr"/>
                </a:tc>
                <a:extLst>
                  <a:ext uri="{0D108BD9-81ED-4DB2-BD59-A6C34878D82A}">
                    <a16:rowId xmlns:a16="http://schemas.microsoft.com/office/drawing/2014/main" val="1252505496"/>
                  </a:ext>
                </a:extLst>
              </a:tr>
              <a:tr h="206378">
                <a:tc>
                  <a:txBody>
                    <a:bodyPr/>
                    <a:lstStyle/>
                    <a:p>
                      <a:pPr marL="0" marR="0" algn="l">
                        <a:lnSpc>
                          <a:spcPts val="1000"/>
                        </a:lnSpc>
                        <a:spcBef>
                          <a:spcPts val="0"/>
                        </a:spcBef>
                        <a:spcAft>
                          <a:spcPts val="0"/>
                        </a:spcAft>
                      </a:pPr>
                      <a:r>
                        <a:rPr lang="en-US" sz="1200">
                          <a:effectLst/>
                        </a:rPr>
                        <a:t>Deductible: Individual</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dirty="0">
                          <a:effectLst/>
                          <a:highlight>
                            <a:srgbClr val="FFFF00"/>
                          </a:highlight>
                        </a:rPr>
                        <a:t>No Deductible</a:t>
                      </a:r>
                      <a:endParaRPr lang="en-US" sz="1200" dirty="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$1,500</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$2,600 </a:t>
                      </a:r>
                      <a:endParaRPr lang="en-US" sz="1200">
                        <a:effectLst/>
                        <a:latin typeface="Arial Light"/>
                        <a:ea typeface="Arial Light"/>
                        <a:cs typeface="Times New Roman" panose="02020603050405020304" pitchFamily="18" charset="0"/>
                      </a:endParaRPr>
                    </a:p>
                  </a:txBody>
                  <a:tcPr marL="39725" marR="39725" marT="0" marB="0" anchor="ctr"/>
                </a:tc>
                <a:extLst>
                  <a:ext uri="{0D108BD9-81ED-4DB2-BD59-A6C34878D82A}">
                    <a16:rowId xmlns:a16="http://schemas.microsoft.com/office/drawing/2014/main" val="1501033089"/>
                  </a:ext>
                </a:extLst>
              </a:tr>
              <a:tr h="206378">
                <a:tc>
                  <a:txBody>
                    <a:bodyPr/>
                    <a:lstStyle/>
                    <a:p>
                      <a:pPr marL="0" marR="0" algn="l">
                        <a:lnSpc>
                          <a:spcPts val="1000"/>
                        </a:lnSpc>
                        <a:spcBef>
                          <a:spcPts val="0"/>
                        </a:spcBef>
                        <a:spcAft>
                          <a:spcPts val="0"/>
                        </a:spcAft>
                      </a:pPr>
                      <a:r>
                        <a:rPr lang="en-US" sz="1200">
                          <a:effectLst/>
                        </a:rPr>
                        <a:t>Deductible: Family</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No Deductible</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$3,000</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dirty="0">
                          <a:effectLst/>
                          <a:highlight>
                            <a:srgbClr val="FFFF00"/>
                          </a:highlight>
                        </a:rPr>
                        <a:t>$5,200 </a:t>
                      </a:r>
                      <a:endParaRPr lang="en-US" sz="1200" dirty="0">
                        <a:effectLst/>
                        <a:latin typeface="Arial Light"/>
                        <a:ea typeface="Arial Light"/>
                        <a:cs typeface="Times New Roman" panose="02020603050405020304" pitchFamily="18" charset="0"/>
                      </a:endParaRPr>
                    </a:p>
                  </a:txBody>
                  <a:tcPr marL="39725" marR="39725" marT="0" marB="0" anchor="ctr"/>
                </a:tc>
                <a:extLst>
                  <a:ext uri="{0D108BD9-81ED-4DB2-BD59-A6C34878D82A}">
                    <a16:rowId xmlns:a16="http://schemas.microsoft.com/office/drawing/2014/main" val="4226345736"/>
                  </a:ext>
                </a:extLst>
              </a:tr>
              <a:tr h="206378">
                <a:tc>
                  <a:txBody>
                    <a:bodyPr/>
                    <a:lstStyle/>
                    <a:p>
                      <a:pPr marL="0" marR="0" algn="l">
                        <a:lnSpc>
                          <a:spcPts val="1000"/>
                        </a:lnSpc>
                        <a:spcBef>
                          <a:spcPts val="0"/>
                        </a:spcBef>
                        <a:spcAft>
                          <a:spcPts val="0"/>
                        </a:spcAft>
                      </a:pPr>
                      <a:r>
                        <a:rPr lang="en-US" sz="1200">
                          <a:effectLst/>
                        </a:rPr>
                        <a:t>Co-Insurance</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10% on select services</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20% After Deductible</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0% After Deductible</a:t>
                      </a:r>
                      <a:endParaRPr lang="en-US" sz="1200">
                        <a:effectLst/>
                        <a:latin typeface="Arial Light"/>
                        <a:ea typeface="Arial Light"/>
                        <a:cs typeface="Times New Roman" panose="02020603050405020304" pitchFamily="18" charset="0"/>
                      </a:endParaRPr>
                    </a:p>
                  </a:txBody>
                  <a:tcPr marL="39725" marR="39725" marT="0" marB="0" anchor="ctr"/>
                </a:tc>
                <a:extLst>
                  <a:ext uri="{0D108BD9-81ED-4DB2-BD59-A6C34878D82A}">
                    <a16:rowId xmlns:a16="http://schemas.microsoft.com/office/drawing/2014/main" val="176011632"/>
                  </a:ext>
                </a:extLst>
              </a:tr>
              <a:tr h="206378">
                <a:tc>
                  <a:txBody>
                    <a:bodyPr/>
                    <a:lstStyle/>
                    <a:p>
                      <a:pPr marL="0" marR="0" algn="l">
                        <a:lnSpc>
                          <a:spcPts val="1000"/>
                        </a:lnSpc>
                        <a:spcBef>
                          <a:spcPts val="0"/>
                        </a:spcBef>
                        <a:spcAft>
                          <a:spcPts val="0"/>
                        </a:spcAft>
                      </a:pPr>
                      <a:r>
                        <a:rPr lang="en-US" sz="1200">
                          <a:effectLst/>
                        </a:rPr>
                        <a:t>Out of Pocket Maximum: Individual</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$3,250</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$3,000</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$2,600</a:t>
                      </a:r>
                      <a:endParaRPr lang="en-US" sz="1200">
                        <a:effectLst/>
                        <a:latin typeface="Arial Light"/>
                        <a:ea typeface="Arial Light"/>
                        <a:cs typeface="Times New Roman" panose="02020603050405020304" pitchFamily="18" charset="0"/>
                      </a:endParaRPr>
                    </a:p>
                  </a:txBody>
                  <a:tcPr marL="39725" marR="39725" marT="0" marB="0" anchor="ctr"/>
                </a:tc>
                <a:extLst>
                  <a:ext uri="{0D108BD9-81ED-4DB2-BD59-A6C34878D82A}">
                    <a16:rowId xmlns:a16="http://schemas.microsoft.com/office/drawing/2014/main" val="3743709098"/>
                  </a:ext>
                </a:extLst>
              </a:tr>
              <a:tr h="206378">
                <a:tc>
                  <a:txBody>
                    <a:bodyPr/>
                    <a:lstStyle/>
                    <a:p>
                      <a:pPr marL="0" marR="0" algn="l">
                        <a:lnSpc>
                          <a:spcPts val="1000"/>
                        </a:lnSpc>
                        <a:spcBef>
                          <a:spcPts val="0"/>
                        </a:spcBef>
                        <a:spcAft>
                          <a:spcPts val="0"/>
                        </a:spcAft>
                      </a:pPr>
                      <a:r>
                        <a:rPr lang="en-US" sz="1200">
                          <a:effectLst/>
                        </a:rPr>
                        <a:t>Out of Pocket Maximum: Family</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$6,500</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$6,000</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$5,200</a:t>
                      </a:r>
                      <a:endParaRPr lang="en-US" sz="1200">
                        <a:effectLst/>
                        <a:latin typeface="Arial Light"/>
                        <a:ea typeface="Arial Light"/>
                        <a:cs typeface="Times New Roman" panose="02020603050405020304" pitchFamily="18" charset="0"/>
                      </a:endParaRPr>
                    </a:p>
                  </a:txBody>
                  <a:tcPr marL="39725" marR="39725" marT="0" marB="0" anchor="ctr"/>
                </a:tc>
                <a:extLst>
                  <a:ext uri="{0D108BD9-81ED-4DB2-BD59-A6C34878D82A}">
                    <a16:rowId xmlns:a16="http://schemas.microsoft.com/office/drawing/2014/main" val="1168034019"/>
                  </a:ext>
                </a:extLst>
              </a:tr>
              <a:tr h="206378">
                <a:tc>
                  <a:txBody>
                    <a:bodyPr/>
                    <a:lstStyle/>
                    <a:p>
                      <a:pPr marL="0" marR="0" algn="l">
                        <a:lnSpc>
                          <a:spcPts val="1000"/>
                        </a:lnSpc>
                        <a:spcBef>
                          <a:spcPts val="0"/>
                        </a:spcBef>
                        <a:spcAft>
                          <a:spcPts val="0"/>
                        </a:spcAft>
                      </a:pPr>
                      <a:r>
                        <a:rPr lang="en-US" sz="1200">
                          <a:effectLst/>
                        </a:rPr>
                        <a:t>Preventive Care</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Covered at 100%</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Covered at 100%</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Covered at 100%</a:t>
                      </a:r>
                      <a:endParaRPr lang="en-US" sz="1200">
                        <a:effectLst/>
                        <a:latin typeface="Arial Light"/>
                        <a:ea typeface="Arial Light"/>
                        <a:cs typeface="Times New Roman" panose="02020603050405020304" pitchFamily="18" charset="0"/>
                      </a:endParaRPr>
                    </a:p>
                  </a:txBody>
                  <a:tcPr marL="39725" marR="39725" marT="0" marB="0" anchor="ctr"/>
                </a:tc>
                <a:extLst>
                  <a:ext uri="{0D108BD9-81ED-4DB2-BD59-A6C34878D82A}">
                    <a16:rowId xmlns:a16="http://schemas.microsoft.com/office/drawing/2014/main" val="554365371"/>
                  </a:ext>
                </a:extLst>
              </a:tr>
              <a:tr h="206378">
                <a:tc>
                  <a:txBody>
                    <a:bodyPr/>
                    <a:lstStyle/>
                    <a:p>
                      <a:pPr marL="0" marR="0" algn="l">
                        <a:lnSpc>
                          <a:spcPts val="1000"/>
                        </a:lnSpc>
                        <a:spcBef>
                          <a:spcPts val="0"/>
                        </a:spcBef>
                        <a:spcAft>
                          <a:spcPts val="0"/>
                        </a:spcAft>
                      </a:pPr>
                      <a:r>
                        <a:rPr lang="en-US" sz="1200">
                          <a:effectLst/>
                        </a:rPr>
                        <a:t>Office Visit (PCP / Specialist)</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$35 Co-pay/$45 Co-pay</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$35 Co-pay/$45 Co-pay</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Deductible</a:t>
                      </a:r>
                      <a:endParaRPr lang="en-US" sz="1200">
                        <a:effectLst/>
                        <a:latin typeface="Arial Light"/>
                        <a:ea typeface="Arial Light"/>
                        <a:cs typeface="Times New Roman" panose="02020603050405020304" pitchFamily="18" charset="0"/>
                      </a:endParaRPr>
                    </a:p>
                  </a:txBody>
                  <a:tcPr marL="39725" marR="39725" marT="0" marB="0" anchor="ctr"/>
                </a:tc>
                <a:extLst>
                  <a:ext uri="{0D108BD9-81ED-4DB2-BD59-A6C34878D82A}">
                    <a16:rowId xmlns:a16="http://schemas.microsoft.com/office/drawing/2014/main" val="1564360899"/>
                  </a:ext>
                </a:extLst>
              </a:tr>
              <a:tr h="206378">
                <a:tc>
                  <a:txBody>
                    <a:bodyPr/>
                    <a:lstStyle/>
                    <a:p>
                      <a:pPr marL="0" marR="0" algn="l">
                        <a:lnSpc>
                          <a:spcPts val="1000"/>
                        </a:lnSpc>
                        <a:spcBef>
                          <a:spcPts val="0"/>
                        </a:spcBef>
                        <a:spcAft>
                          <a:spcPts val="0"/>
                        </a:spcAft>
                      </a:pPr>
                      <a:r>
                        <a:rPr lang="en-US" sz="1200">
                          <a:effectLst/>
                        </a:rPr>
                        <a:t>Urgent Care</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$45 Co-pay</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Deductible &amp; 20%</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Deductible</a:t>
                      </a:r>
                      <a:endParaRPr lang="en-US" sz="1200">
                        <a:effectLst/>
                        <a:latin typeface="Arial Light"/>
                        <a:ea typeface="Arial Light"/>
                        <a:cs typeface="Times New Roman" panose="02020603050405020304" pitchFamily="18" charset="0"/>
                      </a:endParaRPr>
                    </a:p>
                  </a:txBody>
                  <a:tcPr marL="39725" marR="39725" marT="0" marB="0" anchor="ctr"/>
                </a:tc>
                <a:extLst>
                  <a:ext uri="{0D108BD9-81ED-4DB2-BD59-A6C34878D82A}">
                    <a16:rowId xmlns:a16="http://schemas.microsoft.com/office/drawing/2014/main" val="2354681270"/>
                  </a:ext>
                </a:extLst>
              </a:tr>
              <a:tr h="206378">
                <a:tc>
                  <a:txBody>
                    <a:bodyPr/>
                    <a:lstStyle/>
                    <a:p>
                      <a:pPr marL="0" marR="0" algn="l">
                        <a:lnSpc>
                          <a:spcPts val="1000"/>
                        </a:lnSpc>
                        <a:spcBef>
                          <a:spcPts val="0"/>
                        </a:spcBef>
                        <a:spcAft>
                          <a:spcPts val="0"/>
                        </a:spcAft>
                      </a:pPr>
                      <a:r>
                        <a:rPr lang="en-US" sz="1200">
                          <a:effectLst/>
                        </a:rPr>
                        <a:t>Emergency Room</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$200 Co-pay</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Deductible &amp; 20%</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Deductible</a:t>
                      </a:r>
                      <a:endParaRPr lang="en-US" sz="1200">
                        <a:effectLst/>
                        <a:latin typeface="Arial Light"/>
                        <a:ea typeface="Arial Light"/>
                        <a:cs typeface="Times New Roman" panose="02020603050405020304" pitchFamily="18" charset="0"/>
                      </a:endParaRPr>
                    </a:p>
                  </a:txBody>
                  <a:tcPr marL="39725" marR="39725" marT="0" marB="0" anchor="ctr"/>
                </a:tc>
                <a:extLst>
                  <a:ext uri="{0D108BD9-81ED-4DB2-BD59-A6C34878D82A}">
                    <a16:rowId xmlns:a16="http://schemas.microsoft.com/office/drawing/2014/main" val="385157200"/>
                  </a:ext>
                </a:extLst>
              </a:tr>
              <a:tr h="434672">
                <a:tc>
                  <a:txBody>
                    <a:bodyPr/>
                    <a:lstStyle/>
                    <a:p>
                      <a:pPr marL="0" marR="0" algn="l">
                        <a:lnSpc>
                          <a:spcPts val="1000"/>
                        </a:lnSpc>
                        <a:spcBef>
                          <a:spcPts val="0"/>
                        </a:spcBef>
                        <a:spcAft>
                          <a:spcPts val="0"/>
                        </a:spcAft>
                      </a:pPr>
                      <a:r>
                        <a:rPr lang="en-US" sz="1200">
                          <a:effectLst/>
                        </a:rPr>
                        <a:t>Hospital: Inpatient or Outpatient</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$500 Co-pay or </a:t>
                      </a:r>
                      <a:endParaRPr lang="en-US" sz="1200">
                        <a:effectLst/>
                      </a:endParaRPr>
                    </a:p>
                    <a:p>
                      <a:pPr marL="0" marR="0" algn="l">
                        <a:lnSpc>
                          <a:spcPts val="1000"/>
                        </a:lnSpc>
                        <a:spcBef>
                          <a:spcPts val="0"/>
                        </a:spcBef>
                        <a:spcAft>
                          <a:spcPts val="0"/>
                        </a:spcAft>
                      </a:pPr>
                      <a:r>
                        <a:rPr lang="en-US" sz="1200">
                          <a:effectLst/>
                          <a:highlight>
                            <a:srgbClr val="FFFF00"/>
                          </a:highlight>
                        </a:rPr>
                        <a:t>$250 Co-pay</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Deductible &amp; 20%</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Deductible</a:t>
                      </a:r>
                      <a:endParaRPr lang="en-US" sz="1200">
                        <a:effectLst/>
                        <a:latin typeface="Arial Light"/>
                        <a:ea typeface="Arial Light"/>
                        <a:cs typeface="Times New Roman" panose="02020603050405020304" pitchFamily="18" charset="0"/>
                      </a:endParaRPr>
                    </a:p>
                  </a:txBody>
                  <a:tcPr marL="39725" marR="39725" marT="0" marB="0" anchor="ctr"/>
                </a:tc>
                <a:extLst>
                  <a:ext uri="{0D108BD9-81ED-4DB2-BD59-A6C34878D82A}">
                    <a16:rowId xmlns:a16="http://schemas.microsoft.com/office/drawing/2014/main" val="4272135060"/>
                  </a:ext>
                </a:extLst>
              </a:tr>
              <a:tr h="434672">
                <a:tc>
                  <a:txBody>
                    <a:bodyPr/>
                    <a:lstStyle/>
                    <a:p>
                      <a:pPr marL="0" marR="0" algn="l">
                        <a:lnSpc>
                          <a:spcPts val="1000"/>
                        </a:lnSpc>
                        <a:spcBef>
                          <a:spcPts val="0"/>
                        </a:spcBef>
                        <a:spcAft>
                          <a:spcPts val="0"/>
                        </a:spcAft>
                      </a:pPr>
                      <a:r>
                        <a:rPr lang="en-US" sz="1200">
                          <a:effectLst/>
                        </a:rPr>
                        <a:t>Retail Prescriptions (30 day supply)</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$10/$45/$75</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$10/$45/75</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Deductible then </a:t>
                      </a:r>
                      <a:endParaRPr lang="en-US" sz="1200">
                        <a:effectLst/>
                      </a:endParaRPr>
                    </a:p>
                    <a:p>
                      <a:pPr marL="0" marR="0" algn="l">
                        <a:lnSpc>
                          <a:spcPts val="1000"/>
                        </a:lnSpc>
                        <a:spcBef>
                          <a:spcPts val="0"/>
                        </a:spcBef>
                        <a:spcAft>
                          <a:spcPts val="0"/>
                        </a:spcAft>
                      </a:pPr>
                      <a:r>
                        <a:rPr lang="en-US" sz="1200">
                          <a:effectLst/>
                          <a:highlight>
                            <a:srgbClr val="FFFF00"/>
                          </a:highlight>
                        </a:rPr>
                        <a:t>Covered at 100%</a:t>
                      </a:r>
                      <a:endParaRPr lang="en-US" sz="1200">
                        <a:effectLst/>
                        <a:latin typeface="Arial Light"/>
                        <a:ea typeface="Arial Light"/>
                        <a:cs typeface="Times New Roman" panose="02020603050405020304" pitchFamily="18" charset="0"/>
                      </a:endParaRPr>
                    </a:p>
                  </a:txBody>
                  <a:tcPr marL="39725" marR="39725" marT="0" marB="0" anchor="ctr"/>
                </a:tc>
                <a:extLst>
                  <a:ext uri="{0D108BD9-81ED-4DB2-BD59-A6C34878D82A}">
                    <a16:rowId xmlns:a16="http://schemas.microsoft.com/office/drawing/2014/main" val="1635997294"/>
                  </a:ext>
                </a:extLst>
              </a:tr>
              <a:tr h="434672">
                <a:tc>
                  <a:txBody>
                    <a:bodyPr/>
                    <a:lstStyle/>
                    <a:p>
                      <a:pPr marL="0" marR="0" algn="l">
                        <a:lnSpc>
                          <a:spcPts val="1000"/>
                        </a:lnSpc>
                        <a:spcBef>
                          <a:spcPts val="0"/>
                        </a:spcBef>
                        <a:spcAft>
                          <a:spcPts val="0"/>
                        </a:spcAft>
                      </a:pPr>
                      <a:r>
                        <a:rPr lang="en-US" sz="1200" dirty="0">
                          <a:effectLst/>
                        </a:rPr>
                        <a:t>Mail Order Prescriptions (90 day supply)</a:t>
                      </a:r>
                      <a:endParaRPr lang="en-US" sz="1200" dirty="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$20/$90/$150</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$20/$90/$150</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Deductible then</a:t>
                      </a:r>
                      <a:endParaRPr lang="en-US" sz="1200">
                        <a:effectLst/>
                      </a:endParaRPr>
                    </a:p>
                    <a:p>
                      <a:pPr marL="0" marR="0" algn="l">
                        <a:lnSpc>
                          <a:spcPts val="1000"/>
                        </a:lnSpc>
                        <a:spcBef>
                          <a:spcPts val="0"/>
                        </a:spcBef>
                        <a:spcAft>
                          <a:spcPts val="0"/>
                        </a:spcAft>
                      </a:pPr>
                      <a:r>
                        <a:rPr lang="en-US" sz="1200">
                          <a:effectLst/>
                          <a:highlight>
                            <a:srgbClr val="FFFF00"/>
                          </a:highlight>
                        </a:rPr>
                        <a:t>Covered at 100%</a:t>
                      </a:r>
                      <a:endParaRPr lang="en-US" sz="1200">
                        <a:effectLst/>
                        <a:latin typeface="Arial Light"/>
                        <a:ea typeface="Arial Light"/>
                        <a:cs typeface="Times New Roman" panose="02020603050405020304" pitchFamily="18" charset="0"/>
                      </a:endParaRPr>
                    </a:p>
                  </a:txBody>
                  <a:tcPr marL="39725" marR="39725" marT="0" marB="0" anchor="ctr"/>
                </a:tc>
                <a:extLst>
                  <a:ext uri="{0D108BD9-81ED-4DB2-BD59-A6C34878D82A}">
                    <a16:rowId xmlns:a16="http://schemas.microsoft.com/office/drawing/2014/main" val="2348266109"/>
                  </a:ext>
                </a:extLst>
              </a:tr>
              <a:tr h="434672">
                <a:tc>
                  <a:txBody>
                    <a:bodyPr/>
                    <a:lstStyle/>
                    <a:p>
                      <a:pPr marL="0" marR="0" algn="l">
                        <a:lnSpc>
                          <a:spcPts val="1000"/>
                        </a:lnSpc>
                        <a:spcBef>
                          <a:spcPts val="0"/>
                        </a:spcBef>
                        <a:spcAft>
                          <a:spcPts val="0"/>
                        </a:spcAft>
                      </a:pPr>
                      <a:r>
                        <a:rPr lang="en-US" sz="1200" dirty="0">
                          <a:effectLst/>
                        </a:rPr>
                        <a:t>Specialty Prescriptions (30 day supply)</a:t>
                      </a:r>
                      <a:endParaRPr lang="en-US" sz="1200" dirty="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25%</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a:effectLst/>
                          <a:highlight>
                            <a:srgbClr val="FFFF00"/>
                          </a:highlight>
                        </a:rPr>
                        <a:t>25%</a:t>
                      </a:r>
                      <a:endParaRPr lang="en-US" sz="1200">
                        <a:effectLst/>
                        <a:latin typeface="Arial Light"/>
                        <a:ea typeface="Arial Light"/>
                        <a:cs typeface="Times New Roman" panose="02020603050405020304" pitchFamily="18" charset="0"/>
                      </a:endParaRPr>
                    </a:p>
                  </a:txBody>
                  <a:tcPr marL="39725" marR="39725" marT="0" marB="0" anchor="ctr"/>
                </a:tc>
                <a:tc>
                  <a:txBody>
                    <a:bodyPr/>
                    <a:lstStyle/>
                    <a:p>
                      <a:pPr marL="0" marR="0" algn="l">
                        <a:lnSpc>
                          <a:spcPts val="1000"/>
                        </a:lnSpc>
                        <a:spcBef>
                          <a:spcPts val="0"/>
                        </a:spcBef>
                        <a:spcAft>
                          <a:spcPts val="0"/>
                        </a:spcAft>
                      </a:pPr>
                      <a:r>
                        <a:rPr lang="en-US" sz="1200" dirty="0">
                          <a:effectLst/>
                          <a:highlight>
                            <a:srgbClr val="FFFF00"/>
                          </a:highlight>
                        </a:rPr>
                        <a:t>Deductible then</a:t>
                      </a:r>
                      <a:endParaRPr lang="en-US" sz="1200" dirty="0">
                        <a:effectLst/>
                      </a:endParaRPr>
                    </a:p>
                    <a:p>
                      <a:pPr marL="0" marR="0" algn="l">
                        <a:lnSpc>
                          <a:spcPts val="1000"/>
                        </a:lnSpc>
                        <a:spcBef>
                          <a:spcPts val="0"/>
                        </a:spcBef>
                        <a:spcAft>
                          <a:spcPts val="0"/>
                        </a:spcAft>
                      </a:pPr>
                      <a:r>
                        <a:rPr lang="en-US" sz="1200" dirty="0">
                          <a:effectLst/>
                          <a:highlight>
                            <a:srgbClr val="FFFF00"/>
                          </a:highlight>
                        </a:rPr>
                        <a:t>Covered at 100%</a:t>
                      </a:r>
                      <a:endParaRPr lang="en-US" sz="1200" dirty="0">
                        <a:effectLst/>
                        <a:latin typeface="Arial Light"/>
                        <a:ea typeface="Arial Light"/>
                        <a:cs typeface="Times New Roman" panose="02020603050405020304" pitchFamily="18" charset="0"/>
                      </a:endParaRPr>
                    </a:p>
                  </a:txBody>
                  <a:tcPr marL="39725" marR="39725" marT="0" marB="0" anchor="ctr"/>
                </a:tc>
                <a:extLst>
                  <a:ext uri="{0D108BD9-81ED-4DB2-BD59-A6C34878D82A}">
                    <a16:rowId xmlns:a16="http://schemas.microsoft.com/office/drawing/2014/main" val="1202397516"/>
                  </a:ext>
                </a:extLst>
              </a:tr>
            </a:tbl>
          </a:graphicData>
        </a:graphic>
      </p:graphicFrame>
      <p:sp>
        <p:nvSpPr>
          <p:cNvPr id="3" name="Rectangle: Rounded Corners 2">
            <a:extLst>
              <a:ext uri="{FF2B5EF4-FFF2-40B4-BE49-F238E27FC236}">
                <a16:creationId xmlns:a16="http://schemas.microsoft.com/office/drawing/2014/main" id="{11805448-7A2E-4D1F-93DA-ADE360940C02}"/>
              </a:ext>
            </a:extLst>
          </p:cNvPr>
          <p:cNvSpPr/>
          <p:nvPr/>
        </p:nvSpPr>
        <p:spPr>
          <a:xfrm>
            <a:off x="6019800" y="6064029"/>
            <a:ext cx="685800" cy="3932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5" action="ppaction://hlinksldjump"/>
              </a:rPr>
              <a:t>Back</a:t>
            </a:r>
            <a:endParaRPr lang="en-US" dirty="0"/>
          </a:p>
        </p:txBody>
      </p:sp>
      <p:sp>
        <p:nvSpPr>
          <p:cNvPr id="4" name="Arrow: Left 3">
            <a:extLst>
              <a:ext uri="{FF2B5EF4-FFF2-40B4-BE49-F238E27FC236}">
                <a16:creationId xmlns:a16="http://schemas.microsoft.com/office/drawing/2014/main" id="{F301F5AA-D40D-4C8C-A62E-71EEAC38D612}"/>
              </a:ext>
            </a:extLst>
          </p:cNvPr>
          <p:cNvSpPr/>
          <p:nvPr/>
        </p:nvSpPr>
        <p:spPr>
          <a:xfrm>
            <a:off x="3886200" y="1170790"/>
            <a:ext cx="762000" cy="3566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Click here</a:t>
            </a:r>
          </a:p>
        </p:txBody>
      </p:sp>
      <p:sp>
        <p:nvSpPr>
          <p:cNvPr id="5" name="Arrow: Left 4">
            <a:extLst>
              <a:ext uri="{FF2B5EF4-FFF2-40B4-BE49-F238E27FC236}">
                <a16:creationId xmlns:a16="http://schemas.microsoft.com/office/drawing/2014/main" id="{94113334-2442-4A74-AE69-F5446ADBE37D}"/>
              </a:ext>
            </a:extLst>
          </p:cNvPr>
          <p:cNvSpPr/>
          <p:nvPr/>
        </p:nvSpPr>
        <p:spPr>
          <a:xfrm>
            <a:off x="5727192" y="1193263"/>
            <a:ext cx="762000" cy="3566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Click here</a:t>
            </a:r>
          </a:p>
        </p:txBody>
      </p:sp>
      <p:sp>
        <p:nvSpPr>
          <p:cNvPr id="6" name="Arrow: Left 5">
            <a:extLst>
              <a:ext uri="{FF2B5EF4-FFF2-40B4-BE49-F238E27FC236}">
                <a16:creationId xmlns:a16="http://schemas.microsoft.com/office/drawing/2014/main" id="{8DE3A503-AB73-4846-8C5B-019988F4A28D}"/>
              </a:ext>
            </a:extLst>
          </p:cNvPr>
          <p:cNvSpPr/>
          <p:nvPr/>
        </p:nvSpPr>
        <p:spPr>
          <a:xfrm>
            <a:off x="8001000" y="1143000"/>
            <a:ext cx="762000" cy="4069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Click here</a:t>
            </a:r>
          </a:p>
        </p:txBody>
      </p:sp>
    </p:spTree>
    <p:extLst>
      <p:ext uri="{BB962C8B-B14F-4D97-AF65-F5344CB8AC3E}">
        <p14:creationId xmlns:p14="http://schemas.microsoft.com/office/powerpoint/2010/main" val="1976152474"/>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24BB-AF35-45D4-86BD-D5AB8BDFDAAB}"/>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C84F7A68-3D58-477A-BDD7-E2605EB00417}"/>
              </a:ext>
            </a:extLst>
          </p:cNvPr>
          <p:cNvGraphicFramePr>
            <a:graphicFrameLocks noGrp="1" noChangeAspect="1"/>
          </p:cNvGraphicFramePr>
          <p:nvPr>
            <p:ph idx="1"/>
            <p:extLst>
              <p:ext uri="{D42A27DB-BD31-4B8C-83A1-F6EECF244321}">
                <p14:modId xmlns:p14="http://schemas.microsoft.com/office/powerpoint/2010/main" val="2450545334"/>
              </p:ext>
            </p:extLst>
          </p:nvPr>
        </p:nvGraphicFramePr>
        <p:xfrm>
          <a:off x="1524000" y="685800"/>
          <a:ext cx="5333999" cy="5745162"/>
        </p:xfrm>
        <a:graphic>
          <a:graphicData uri="http://schemas.openxmlformats.org/presentationml/2006/ole">
            <mc:AlternateContent xmlns:mc="http://schemas.openxmlformats.org/markup-compatibility/2006">
              <mc:Choice xmlns:v="urn:schemas-microsoft-com:vml" Requires="v">
                <p:oleObj spid="_x0000_s10453" name="Acrobat Document" r:id="rId3" imgW="5829300" imgH="7543800" progId="AcroExch.Document.DC">
                  <p:embed/>
                </p:oleObj>
              </mc:Choice>
              <mc:Fallback>
                <p:oleObj name="Acrobat Document" r:id="rId3" imgW="5829300" imgH="7543800" progId="AcroExch.Document.DC">
                  <p:embed/>
                  <p:pic>
                    <p:nvPicPr>
                      <p:cNvPr id="0" name=""/>
                      <p:cNvPicPr/>
                      <p:nvPr/>
                    </p:nvPicPr>
                    <p:blipFill>
                      <a:blip r:embed="rId4"/>
                      <a:stretch>
                        <a:fillRect/>
                      </a:stretch>
                    </p:blipFill>
                    <p:spPr>
                      <a:xfrm>
                        <a:off x="1524000" y="685800"/>
                        <a:ext cx="5333999" cy="5745162"/>
                      </a:xfrm>
                      <a:prstGeom prst="rect">
                        <a:avLst/>
                      </a:prstGeom>
                    </p:spPr>
                  </p:pic>
                </p:oleObj>
              </mc:Fallback>
            </mc:AlternateContent>
          </a:graphicData>
        </a:graphic>
      </p:graphicFrame>
      <p:sp>
        <p:nvSpPr>
          <p:cNvPr id="5" name="Arrow: Right 4">
            <a:extLst>
              <a:ext uri="{FF2B5EF4-FFF2-40B4-BE49-F238E27FC236}">
                <a16:creationId xmlns:a16="http://schemas.microsoft.com/office/drawing/2014/main" id="{BD4AA561-2E2F-49CA-8530-A1A626C82425}"/>
              </a:ext>
            </a:extLst>
          </p:cNvPr>
          <p:cNvSpPr/>
          <p:nvPr/>
        </p:nvSpPr>
        <p:spPr>
          <a:xfrm>
            <a:off x="609600" y="4956266"/>
            <a:ext cx="1090615"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Your Info</a:t>
            </a:r>
          </a:p>
        </p:txBody>
      </p:sp>
      <p:sp>
        <p:nvSpPr>
          <p:cNvPr id="6" name="Arrow: Right 5">
            <a:extLst>
              <a:ext uri="{FF2B5EF4-FFF2-40B4-BE49-F238E27FC236}">
                <a16:creationId xmlns:a16="http://schemas.microsoft.com/office/drawing/2014/main" id="{6100B160-3F7E-4BB8-B7FF-95E4EDBE009B}"/>
              </a:ext>
            </a:extLst>
          </p:cNvPr>
          <p:cNvSpPr/>
          <p:nvPr/>
        </p:nvSpPr>
        <p:spPr>
          <a:xfrm>
            <a:off x="609600" y="3459162"/>
            <a:ext cx="10988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Pick  1</a:t>
            </a:r>
          </a:p>
        </p:txBody>
      </p:sp>
      <p:sp>
        <p:nvSpPr>
          <p:cNvPr id="8" name="Arrow: Right 7">
            <a:extLst>
              <a:ext uri="{FF2B5EF4-FFF2-40B4-BE49-F238E27FC236}">
                <a16:creationId xmlns:a16="http://schemas.microsoft.com/office/drawing/2014/main" id="{64537A5F-8BF2-454F-B5B6-80FB69927B04}"/>
              </a:ext>
            </a:extLst>
          </p:cNvPr>
          <p:cNvSpPr/>
          <p:nvPr/>
        </p:nvSpPr>
        <p:spPr>
          <a:xfrm>
            <a:off x="729996" y="21960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7430911"/>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F5989-D540-4845-89D8-2A80CCC6D04F}"/>
              </a:ext>
            </a:extLst>
          </p:cNvPr>
          <p:cNvSpPr>
            <a:spLocks noGrp="1"/>
          </p:cNvSpPr>
          <p:nvPr>
            <p:ph type="title"/>
          </p:nvPr>
        </p:nvSpPr>
        <p:spPr>
          <a:xfrm>
            <a:off x="457200" y="129791"/>
            <a:ext cx="8229600" cy="563562"/>
          </a:xfrm>
        </p:spPr>
        <p:txBody>
          <a:bodyPr>
            <a:normAutofit fontScale="90000"/>
          </a:bodyPr>
          <a:lstStyle/>
          <a:p>
            <a:r>
              <a:rPr lang="en-US" dirty="0"/>
              <a:t>Delta Dental Overview</a:t>
            </a:r>
          </a:p>
        </p:txBody>
      </p:sp>
      <p:graphicFrame>
        <p:nvGraphicFramePr>
          <p:cNvPr id="8" name="Content Placeholder 7">
            <a:extLst>
              <a:ext uri="{FF2B5EF4-FFF2-40B4-BE49-F238E27FC236}">
                <a16:creationId xmlns:a16="http://schemas.microsoft.com/office/drawing/2014/main" id="{C139335B-4831-44A6-B621-0B06EF8BFAA0}"/>
              </a:ext>
            </a:extLst>
          </p:cNvPr>
          <p:cNvGraphicFramePr>
            <a:graphicFrameLocks noGrp="1" noChangeAspect="1"/>
          </p:cNvGraphicFramePr>
          <p:nvPr>
            <p:ph idx="1"/>
            <p:extLst>
              <p:ext uri="{D42A27DB-BD31-4B8C-83A1-F6EECF244321}">
                <p14:modId xmlns:p14="http://schemas.microsoft.com/office/powerpoint/2010/main" val="1499117507"/>
              </p:ext>
            </p:extLst>
          </p:nvPr>
        </p:nvGraphicFramePr>
        <p:xfrm>
          <a:off x="1752600" y="609600"/>
          <a:ext cx="5410199" cy="6096000"/>
        </p:xfrm>
        <a:graphic>
          <a:graphicData uri="http://schemas.openxmlformats.org/presentationml/2006/ole">
            <mc:AlternateContent xmlns:mc="http://schemas.openxmlformats.org/markup-compatibility/2006">
              <mc:Choice xmlns:v="urn:schemas-microsoft-com:vml" Requires="v">
                <p:oleObj spid="_x0000_s11467" name="Acrobat Document" r:id="rId3" imgW="5829300" imgH="7543800" progId="AcroExch.Document.DC">
                  <p:embed/>
                </p:oleObj>
              </mc:Choice>
              <mc:Fallback>
                <p:oleObj name="Acrobat Document" r:id="rId3" imgW="5829300" imgH="7543800" progId="AcroExch.Document.DC">
                  <p:embed/>
                  <p:pic>
                    <p:nvPicPr>
                      <p:cNvPr id="0" name=""/>
                      <p:cNvPicPr/>
                      <p:nvPr/>
                    </p:nvPicPr>
                    <p:blipFill>
                      <a:blip r:embed="rId4"/>
                      <a:stretch>
                        <a:fillRect/>
                      </a:stretch>
                    </p:blipFill>
                    <p:spPr>
                      <a:xfrm>
                        <a:off x="1752600" y="609600"/>
                        <a:ext cx="5410199" cy="6096000"/>
                      </a:xfrm>
                      <a:prstGeom prst="rect">
                        <a:avLst/>
                      </a:prstGeom>
                    </p:spPr>
                  </p:pic>
                </p:oleObj>
              </mc:Fallback>
            </mc:AlternateContent>
          </a:graphicData>
        </a:graphic>
      </p:graphicFrame>
      <p:sp>
        <p:nvSpPr>
          <p:cNvPr id="9" name="Rectangle: Rounded Corners 8">
            <a:extLst>
              <a:ext uri="{FF2B5EF4-FFF2-40B4-BE49-F238E27FC236}">
                <a16:creationId xmlns:a16="http://schemas.microsoft.com/office/drawing/2014/main" id="{54884329-E633-4809-9F4A-A390135D74F6}"/>
              </a:ext>
            </a:extLst>
          </p:cNvPr>
          <p:cNvSpPr/>
          <p:nvPr/>
        </p:nvSpPr>
        <p:spPr>
          <a:xfrm>
            <a:off x="6241700" y="6400799"/>
            <a:ext cx="914400" cy="3265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5" action="ppaction://hlinksldjump"/>
              </a:rPr>
              <a:t>Back</a:t>
            </a:r>
            <a:endParaRPr lang="en-US" dirty="0"/>
          </a:p>
        </p:txBody>
      </p:sp>
      <p:sp>
        <p:nvSpPr>
          <p:cNvPr id="10" name="Oval 9">
            <a:hlinkClick r:id="rId6" tooltip="Dental Overview"/>
            <a:extLst>
              <a:ext uri="{FF2B5EF4-FFF2-40B4-BE49-F238E27FC236}">
                <a16:creationId xmlns:a16="http://schemas.microsoft.com/office/drawing/2014/main" id="{DDB894F2-82B7-4956-8ECB-E5BF19D4F731}"/>
              </a:ext>
            </a:extLst>
          </p:cNvPr>
          <p:cNvSpPr/>
          <p:nvPr/>
        </p:nvSpPr>
        <p:spPr>
          <a:xfrm>
            <a:off x="228599" y="1981200"/>
            <a:ext cx="1447801"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Dental Overview</a:t>
            </a:r>
          </a:p>
        </p:txBody>
      </p:sp>
    </p:spTree>
    <p:extLst>
      <p:ext uri="{BB962C8B-B14F-4D97-AF65-F5344CB8AC3E}">
        <p14:creationId xmlns:p14="http://schemas.microsoft.com/office/powerpoint/2010/main" val="75946447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0B1F-0D56-411F-A1B6-29697E8640CE}"/>
              </a:ext>
            </a:extLst>
          </p:cNvPr>
          <p:cNvSpPr>
            <a:spLocks noGrp="1"/>
          </p:cNvSpPr>
          <p:nvPr>
            <p:ph type="title"/>
          </p:nvPr>
        </p:nvSpPr>
        <p:spPr/>
        <p:txBody>
          <a:bodyPr/>
          <a:lstStyle/>
          <a:p>
            <a:r>
              <a:rPr lang="en-US" dirty="0"/>
              <a:t> </a:t>
            </a:r>
          </a:p>
        </p:txBody>
      </p:sp>
      <p:sp>
        <p:nvSpPr>
          <p:cNvPr id="6" name="Content Placeholder 5">
            <a:extLst>
              <a:ext uri="{FF2B5EF4-FFF2-40B4-BE49-F238E27FC236}">
                <a16:creationId xmlns:a16="http://schemas.microsoft.com/office/drawing/2014/main" id="{9F470656-7A44-4365-BAF9-1C0BD25426FF}"/>
              </a:ext>
            </a:extLst>
          </p:cNvPr>
          <p:cNvSpPr>
            <a:spLocks noGrp="1"/>
          </p:cNvSpPr>
          <p:nvPr>
            <p:ph idx="1"/>
          </p:nvPr>
        </p:nvSpPr>
        <p:spPr>
          <a:xfrm>
            <a:off x="609600" y="609600"/>
            <a:ext cx="6019799" cy="5516563"/>
          </a:xfrm>
        </p:spPr>
        <p:txBody>
          <a:bodyPr/>
          <a:lstStyle/>
          <a:p>
            <a:endParaRPr lang="en-US" dirty="0"/>
          </a:p>
        </p:txBody>
      </p:sp>
      <p:graphicFrame>
        <p:nvGraphicFramePr>
          <p:cNvPr id="8" name="Object 7">
            <a:extLst>
              <a:ext uri="{FF2B5EF4-FFF2-40B4-BE49-F238E27FC236}">
                <a16:creationId xmlns:a16="http://schemas.microsoft.com/office/drawing/2014/main" id="{387314DB-F3EE-4DB6-80D5-5FBD9C76005E}"/>
              </a:ext>
            </a:extLst>
          </p:cNvPr>
          <p:cNvGraphicFramePr>
            <a:graphicFrameLocks noChangeAspect="1"/>
          </p:cNvGraphicFramePr>
          <p:nvPr>
            <p:extLst>
              <p:ext uri="{D42A27DB-BD31-4B8C-83A1-F6EECF244321}">
                <p14:modId xmlns:p14="http://schemas.microsoft.com/office/powerpoint/2010/main" val="4131206613"/>
              </p:ext>
            </p:extLst>
          </p:nvPr>
        </p:nvGraphicFramePr>
        <p:xfrm>
          <a:off x="1143001" y="609600"/>
          <a:ext cx="5029200" cy="5572125"/>
        </p:xfrm>
        <a:graphic>
          <a:graphicData uri="http://schemas.openxmlformats.org/presentationml/2006/ole">
            <mc:AlternateContent xmlns:mc="http://schemas.openxmlformats.org/markup-compatibility/2006">
              <mc:Choice xmlns:v="urn:schemas-microsoft-com:vml" Requires="v">
                <p:oleObj spid="_x0000_s12486" name="Acrobat Document" r:id="rId3" imgW="5829300" imgH="7543800" progId="AcroExch.Document.DC">
                  <p:embed/>
                </p:oleObj>
              </mc:Choice>
              <mc:Fallback>
                <p:oleObj name="Acrobat Document" r:id="rId3" imgW="5829300" imgH="7543800" progId="AcroExch.Document.DC">
                  <p:embed/>
                  <p:pic>
                    <p:nvPicPr>
                      <p:cNvPr id="0" name=""/>
                      <p:cNvPicPr/>
                      <p:nvPr/>
                    </p:nvPicPr>
                    <p:blipFill>
                      <a:blip r:embed="rId4"/>
                      <a:stretch>
                        <a:fillRect/>
                      </a:stretch>
                    </p:blipFill>
                    <p:spPr>
                      <a:xfrm>
                        <a:off x="1143001" y="609600"/>
                        <a:ext cx="5029200" cy="5572125"/>
                      </a:xfrm>
                      <a:prstGeom prst="rect">
                        <a:avLst/>
                      </a:prstGeom>
                    </p:spPr>
                  </p:pic>
                </p:oleObj>
              </mc:Fallback>
            </mc:AlternateContent>
          </a:graphicData>
        </a:graphic>
      </p:graphicFrame>
      <p:sp>
        <p:nvSpPr>
          <p:cNvPr id="9" name="Rectangle: Rounded Corners 8">
            <a:extLst>
              <a:ext uri="{FF2B5EF4-FFF2-40B4-BE49-F238E27FC236}">
                <a16:creationId xmlns:a16="http://schemas.microsoft.com/office/drawing/2014/main" id="{C4161594-17AC-4735-8095-BB9764627FDA}"/>
              </a:ext>
            </a:extLst>
          </p:cNvPr>
          <p:cNvSpPr/>
          <p:nvPr/>
        </p:nvSpPr>
        <p:spPr>
          <a:xfrm>
            <a:off x="6019800" y="6126163"/>
            <a:ext cx="914400" cy="3905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5" action="ppaction://hlinksldjump"/>
              </a:rPr>
              <a:t>Back</a:t>
            </a:r>
            <a:endParaRPr lang="en-US" dirty="0"/>
          </a:p>
        </p:txBody>
      </p:sp>
      <p:sp>
        <p:nvSpPr>
          <p:cNvPr id="10" name="Oval 9">
            <a:extLst>
              <a:ext uri="{FF2B5EF4-FFF2-40B4-BE49-F238E27FC236}">
                <a16:creationId xmlns:a16="http://schemas.microsoft.com/office/drawing/2014/main" id="{DD73883D-915B-4B09-984A-8C6337109DCE}"/>
              </a:ext>
            </a:extLst>
          </p:cNvPr>
          <p:cNvSpPr/>
          <p:nvPr/>
        </p:nvSpPr>
        <p:spPr>
          <a:xfrm>
            <a:off x="7010400" y="435665"/>
            <a:ext cx="1371600" cy="768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6"/>
              </a:rPr>
              <a:t>CMU Website #1</a:t>
            </a:r>
            <a:endParaRPr lang="en-US" dirty="0"/>
          </a:p>
        </p:txBody>
      </p:sp>
      <p:sp>
        <p:nvSpPr>
          <p:cNvPr id="11" name="TextBox 10">
            <a:extLst>
              <a:ext uri="{FF2B5EF4-FFF2-40B4-BE49-F238E27FC236}">
                <a16:creationId xmlns:a16="http://schemas.microsoft.com/office/drawing/2014/main" id="{EEF5E63A-7572-4879-8834-6591E6EC31C0}"/>
              </a:ext>
            </a:extLst>
          </p:cNvPr>
          <p:cNvSpPr txBox="1"/>
          <p:nvPr/>
        </p:nvSpPr>
        <p:spPr>
          <a:xfrm>
            <a:off x="6762751" y="1203987"/>
            <a:ext cx="2047009" cy="3000821"/>
          </a:xfrm>
          <a:prstGeom prst="rect">
            <a:avLst/>
          </a:prstGeom>
          <a:noFill/>
        </p:spPr>
        <p:txBody>
          <a:bodyPr wrap="square" rtlCol="0">
            <a:spAutoFit/>
          </a:bodyPr>
          <a:lstStyle/>
          <a:p>
            <a:r>
              <a:rPr lang="en-US" dirty="0"/>
              <a:t>Employees who have an annual salary over $30,000  are Class 1-$50,000</a:t>
            </a:r>
          </a:p>
          <a:p>
            <a:endParaRPr lang="en-US" sz="900" dirty="0"/>
          </a:p>
          <a:p>
            <a:r>
              <a:rPr lang="en-US" dirty="0"/>
              <a:t>          *****</a:t>
            </a:r>
          </a:p>
          <a:p>
            <a:r>
              <a:rPr lang="en-US" dirty="0"/>
              <a:t>Employees who have an annual salary under $30,000 are Class 2-$35,000</a:t>
            </a:r>
          </a:p>
        </p:txBody>
      </p:sp>
      <p:sp>
        <p:nvSpPr>
          <p:cNvPr id="12" name="Arrow: Left-Right 11">
            <a:extLst>
              <a:ext uri="{FF2B5EF4-FFF2-40B4-BE49-F238E27FC236}">
                <a16:creationId xmlns:a16="http://schemas.microsoft.com/office/drawing/2014/main" id="{B66F3E29-3864-4BCB-959B-A0CC7634B822}"/>
              </a:ext>
            </a:extLst>
          </p:cNvPr>
          <p:cNvSpPr/>
          <p:nvPr/>
        </p:nvSpPr>
        <p:spPr>
          <a:xfrm>
            <a:off x="4699863" y="1219200"/>
            <a:ext cx="1797920" cy="49047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7B04067-3F0A-4453-8D5E-8BE83204B0C8}"/>
              </a:ext>
            </a:extLst>
          </p:cNvPr>
          <p:cNvSpPr/>
          <p:nvPr/>
        </p:nvSpPr>
        <p:spPr>
          <a:xfrm>
            <a:off x="7003475" y="4081258"/>
            <a:ext cx="1523998"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6"/>
              </a:rPr>
              <a:t>CMU Website #2</a:t>
            </a:r>
            <a:endParaRPr lang="en-US" dirty="0"/>
          </a:p>
        </p:txBody>
      </p:sp>
    </p:spTree>
    <p:extLst>
      <p:ext uri="{BB962C8B-B14F-4D97-AF65-F5344CB8AC3E}">
        <p14:creationId xmlns:p14="http://schemas.microsoft.com/office/powerpoint/2010/main" val="4023408780"/>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32AB9-03C6-4E4A-B4BB-A96F1B1A1943}"/>
              </a:ext>
            </a:extLst>
          </p:cNvPr>
          <p:cNvSpPr>
            <a:spLocks noGrp="1"/>
          </p:cNvSpPr>
          <p:nvPr>
            <p:ph type="title"/>
          </p:nvPr>
        </p:nvSpPr>
        <p:spPr>
          <a:xfrm>
            <a:off x="457200" y="274638"/>
            <a:ext cx="8229600" cy="639762"/>
          </a:xfrm>
        </p:spPr>
        <p:txBody>
          <a:bodyPr>
            <a:normAutofit fontScale="90000"/>
          </a:bodyPr>
          <a:lstStyle/>
          <a:p>
            <a:r>
              <a:rPr lang="en-US" dirty="0"/>
              <a:t>Long </a:t>
            </a:r>
            <a:r>
              <a:rPr lang="en-US"/>
              <a:t>Term Disability</a:t>
            </a:r>
            <a:endParaRPr lang="en-US" dirty="0"/>
          </a:p>
        </p:txBody>
      </p:sp>
      <p:graphicFrame>
        <p:nvGraphicFramePr>
          <p:cNvPr id="7" name="Content Placeholder 6">
            <a:extLst>
              <a:ext uri="{FF2B5EF4-FFF2-40B4-BE49-F238E27FC236}">
                <a16:creationId xmlns:a16="http://schemas.microsoft.com/office/drawing/2014/main" id="{A9178FE1-88A9-4F1F-B441-69E17242A116}"/>
              </a:ext>
            </a:extLst>
          </p:cNvPr>
          <p:cNvGraphicFramePr>
            <a:graphicFrameLocks noGrp="1" noChangeAspect="1"/>
          </p:cNvGraphicFramePr>
          <p:nvPr>
            <p:ph idx="1"/>
            <p:extLst>
              <p:ext uri="{D42A27DB-BD31-4B8C-83A1-F6EECF244321}">
                <p14:modId xmlns:p14="http://schemas.microsoft.com/office/powerpoint/2010/main" val="1639267403"/>
              </p:ext>
            </p:extLst>
          </p:nvPr>
        </p:nvGraphicFramePr>
        <p:xfrm>
          <a:off x="1752600" y="1066800"/>
          <a:ext cx="4952999" cy="5410200"/>
        </p:xfrm>
        <a:graphic>
          <a:graphicData uri="http://schemas.openxmlformats.org/presentationml/2006/ole">
            <mc:AlternateContent xmlns:mc="http://schemas.openxmlformats.org/markup-compatibility/2006">
              <mc:Choice xmlns:v="urn:schemas-microsoft-com:vml" Requires="v">
                <p:oleObj spid="_x0000_s13507" name="Acrobat Document" r:id="rId3" imgW="5829300" imgH="7543800" progId="AcroExch.Document.DC">
                  <p:embed/>
                </p:oleObj>
              </mc:Choice>
              <mc:Fallback>
                <p:oleObj name="Acrobat Document" r:id="rId3" imgW="5829300" imgH="7543800" progId="AcroExch.Document.DC">
                  <p:embed/>
                  <p:pic>
                    <p:nvPicPr>
                      <p:cNvPr id="0" name=""/>
                      <p:cNvPicPr/>
                      <p:nvPr/>
                    </p:nvPicPr>
                    <p:blipFill>
                      <a:blip r:embed="rId4"/>
                      <a:stretch>
                        <a:fillRect/>
                      </a:stretch>
                    </p:blipFill>
                    <p:spPr>
                      <a:xfrm>
                        <a:off x="1752600" y="1066800"/>
                        <a:ext cx="4952999" cy="5410200"/>
                      </a:xfrm>
                      <a:prstGeom prst="rect">
                        <a:avLst/>
                      </a:prstGeom>
                    </p:spPr>
                  </p:pic>
                </p:oleObj>
              </mc:Fallback>
            </mc:AlternateContent>
          </a:graphicData>
        </a:graphic>
      </p:graphicFrame>
      <p:sp>
        <p:nvSpPr>
          <p:cNvPr id="8" name="Rectangle: Rounded Corners 7">
            <a:extLst>
              <a:ext uri="{FF2B5EF4-FFF2-40B4-BE49-F238E27FC236}">
                <a16:creationId xmlns:a16="http://schemas.microsoft.com/office/drawing/2014/main" id="{A5DB22EB-B663-47C7-A85E-F1C1C0F22527}"/>
              </a:ext>
            </a:extLst>
          </p:cNvPr>
          <p:cNvSpPr/>
          <p:nvPr/>
        </p:nvSpPr>
        <p:spPr>
          <a:xfrm>
            <a:off x="5486400" y="6316662"/>
            <a:ext cx="914400" cy="388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5" action="ppaction://hlinksldjump"/>
              </a:rPr>
              <a:t>Back</a:t>
            </a:r>
            <a:endParaRPr lang="en-US" dirty="0"/>
          </a:p>
        </p:txBody>
      </p:sp>
      <p:sp>
        <p:nvSpPr>
          <p:cNvPr id="9" name="Oval 8">
            <a:hlinkClick r:id="rId6"/>
            <a:extLst>
              <a:ext uri="{FF2B5EF4-FFF2-40B4-BE49-F238E27FC236}">
                <a16:creationId xmlns:a16="http://schemas.microsoft.com/office/drawing/2014/main" id="{B20B58BC-9007-4186-A119-655B7416536D}"/>
              </a:ext>
            </a:extLst>
          </p:cNvPr>
          <p:cNvSpPr/>
          <p:nvPr/>
        </p:nvSpPr>
        <p:spPr>
          <a:xfrm>
            <a:off x="7117771" y="1676399"/>
            <a:ext cx="16764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LTD Overview</a:t>
            </a:r>
          </a:p>
        </p:txBody>
      </p:sp>
      <p:sp>
        <p:nvSpPr>
          <p:cNvPr id="10" name="Speech Bubble: Rectangle 9">
            <a:extLst>
              <a:ext uri="{FF2B5EF4-FFF2-40B4-BE49-F238E27FC236}">
                <a16:creationId xmlns:a16="http://schemas.microsoft.com/office/drawing/2014/main" id="{21E8D490-FEDB-45D5-BC82-FE4E40552F77}"/>
              </a:ext>
            </a:extLst>
          </p:cNvPr>
          <p:cNvSpPr/>
          <p:nvPr/>
        </p:nvSpPr>
        <p:spPr>
          <a:xfrm>
            <a:off x="5105400" y="2925762"/>
            <a:ext cx="685800" cy="19843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180 Days</a:t>
            </a:r>
          </a:p>
        </p:txBody>
      </p:sp>
      <p:sp>
        <p:nvSpPr>
          <p:cNvPr id="11" name="Speech Bubble: Rectangle with Corners Rounded 10">
            <a:extLst>
              <a:ext uri="{FF2B5EF4-FFF2-40B4-BE49-F238E27FC236}">
                <a16:creationId xmlns:a16="http://schemas.microsoft.com/office/drawing/2014/main" id="{9D0F7F22-ED85-4CCF-801A-EBFBA0CDCF16}"/>
              </a:ext>
            </a:extLst>
          </p:cNvPr>
          <p:cNvSpPr/>
          <p:nvPr/>
        </p:nvSpPr>
        <p:spPr>
          <a:xfrm>
            <a:off x="3581401" y="2438399"/>
            <a:ext cx="685800" cy="27709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60% of pay</a:t>
            </a:r>
          </a:p>
        </p:txBody>
      </p:sp>
    </p:spTree>
    <p:extLst>
      <p:ext uri="{BB962C8B-B14F-4D97-AF65-F5344CB8AC3E}">
        <p14:creationId xmlns:p14="http://schemas.microsoft.com/office/powerpoint/2010/main" val="3114778327"/>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solidFill>
              </a:rPr>
              <a:t>Policy Reminders</a:t>
            </a:r>
          </a:p>
        </p:txBody>
      </p:sp>
      <p:sp>
        <p:nvSpPr>
          <p:cNvPr id="3" name="Content Placeholder 2"/>
          <p:cNvSpPr>
            <a:spLocks noGrp="1"/>
          </p:cNvSpPr>
          <p:nvPr>
            <p:ph idx="1"/>
          </p:nvPr>
        </p:nvSpPr>
        <p:spPr>
          <a:xfrm>
            <a:off x="457200" y="1295400"/>
            <a:ext cx="8229600" cy="4525963"/>
          </a:xfrm>
        </p:spPr>
        <p:txBody>
          <a:bodyPr>
            <a:normAutofit/>
          </a:bodyPr>
          <a:lstStyle/>
          <a:p>
            <a:pPr marL="0" indent="0">
              <a:buNone/>
            </a:pPr>
            <a:r>
              <a:rPr lang="en-US" sz="2800" dirty="0">
                <a:solidFill>
                  <a:schemeClr val="bg2"/>
                </a:solidFill>
              </a:rPr>
              <a:t>All employees should read, understand and comply with all provisions of the </a:t>
            </a:r>
            <a:r>
              <a:rPr lang="en-US" sz="2800" dirty="0">
                <a:solidFill>
                  <a:schemeClr val="bg2"/>
                </a:solidFill>
                <a:hlinkClick r:id="rId2"/>
              </a:rPr>
              <a:t>Employee Handbook</a:t>
            </a:r>
            <a:r>
              <a:rPr lang="en-US" sz="2800" dirty="0">
                <a:solidFill>
                  <a:schemeClr val="bg2"/>
                </a:solidFill>
              </a:rPr>
              <a:t>  to include:</a:t>
            </a:r>
          </a:p>
          <a:p>
            <a:r>
              <a:rPr lang="en-US" sz="2800" dirty="0">
                <a:solidFill>
                  <a:schemeClr val="bg2"/>
                </a:solidFill>
              </a:rPr>
              <a:t>Code of Business Conduct &amp; Ethics</a:t>
            </a:r>
          </a:p>
          <a:p>
            <a:r>
              <a:rPr lang="en-US" sz="2800" dirty="0">
                <a:solidFill>
                  <a:schemeClr val="bg2"/>
                </a:solidFill>
              </a:rPr>
              <a:t>Nondiscrimination and Harassment Policy</a:t>
            </a:r>
          </a:p>
          <a:p>
            <a:r>
              <a:rPr lang="en-US" sz="2800" dirty="0">
                <a:solidFill>
                  <a:schemeClr val="bg2"/>
                </a:solidFill>
              </a:rPr>
              <a:t>Whistleblower Policy</a:t>
            </a:r>
          </a:p>
          <a:p>
            <a:endParaRPr lang="en-US" sz="2800" dirty="0">
              <a:solidFill>
                <a:schemeClr val="bg2"/>
              </a:solidFill>
            </a:endParaRPr>
          </a:p>
          <a:p>
            <a:endParaRPr lang="en-US" sz="2800" dirty="0"/>
          </a:p>
        </p:txBody>
      </p:sp>
      <p:pic>
        <p:nvPicPr>
          <p:cNvPr id="4" name="Picture 3">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4191000"/>
            <a:ext cx="1905000" cy="1473200"/>
          </a:xfrm>
          <a:prstGeom prst="rect">
            <a:avLst/>
          </a:prstGeom>
        </p:spPr>
      </p:pic>
    </p:spTree>
    <p:extLst>
      <p:ext uri="{BB962C8B-B14F-4D97-AF65-F5344CB8AC3E}">
        <p14:creationId xmlns:p14="http://schemas.microsoft.com/office/powerpoint/2010/main" val="4267125813"/>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6F78A-D62B-47AB-AAFF-385B861DE439}"/>
              </a:ext>
            </a:extLst>
          </p:cNvPr>
          <p:cNvSpPr>
            <a:spLocks noGrp="1"/>
          </p:cNvSpPr>
          <p:nvPr>
            <p:ph type="title"/>
          </p:nvPr>
        </p:nvSpPr>
        <p:spPr/>
        <p:txBody>
          <a:bodyPr/>
          <a:lstStyle/>
          <a:p>
            <a:r>
              <a:rPr lang="en-US" dirty="0" err="1"/>
              <a:t>MyCMU</a:t>
            </a:r>
            <a:endParaRPr lang="en-US" dirty="0"/>
          </a:p>
        </p:txBody>
      </p:sp>
      <p:pic>
        <p:nvPicPr>
          <p:cNvPr id="4" name="Content Placeholder 3">
            <a:extLst>
              <a:ext uri="{FF2B5EF4-FFF2-40B4-BE49-F238E27FC236}">
                <a16:creationId xmlns:a16="http://schemas.microsoft.com/office/drawing/2014/main" id="{C1ED9404-0597-4691-885E-D9B203541707}"/>
              </a:ext>
            </a:extLst>
          </p:cNvPr>
          <p:cNvPicPr>
            <a:picLocks noGrp="1" noChangeAspect="1"/>
          </p:cNvPicPr>
          <p:nvPr>
            <p:ph idx="1"/>
          </p:nvPr>
        </p:nvPicPr>
        <p:blipFill>
          <a:blip r:embed="rId2"/>
          <a:stretch>
            <a:fillRect/>
          </a:stretch>
        </p:blipFill>
        <p:spPr>
          <a:xfrm>
            <a:off x="951230" y="1417638"/>
            <a:ext cx="7241540" cy="4525963"/>
          </a:xfrm>
          <a:prstGeom prst="rect">
            <a:avLst/>
          </a:prstGeom>
        </p:spPr>
      </p:pic>
      <p:sp>
        <p:nvSpPr>
          <p:cNvPr id="5" name="Arrow: Down 4">
            <a:extLst>
              <a:ext uri="{FF2B5EF4-FFF2-40B4-BE49-F238E27FC236}">
                <a16:creationId xmlns:a16="http://schemas.microsoft.com/office/drawing/2014/main" id="{A299594D-EDA4-4E8D-ADC3-E212F865B671}"/>
              </a:ext>
            </a:extLst>
          </p:cNvPr>
          <p:cNvSpPr/>
          <p:nvPr/>
        </p:nvSpPr>
        <p:spPr>
          <a:xfrm>
            <a:off x="6248400" y="901699"/>
            <a:ext cx="990600" cy="1816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475150"/>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6C62A-3502-494D-9333-F94ECF046437}"/>
              </a:ext>
            </a:extLst>
          </p:cNvPr>
          <p:cNvSpPr>
            <a:spLocks noGrp="1"/>
          </p:cNvSpPr>
          <p:nvPr>
            <p:ph type="title"/>
          </p:nvPr>
        </p:nvSpPr>
        <p:spPr>
          <a:xfrm>
            <a:off x="457200" y="274638"/>
            <a:ext cx="8229600" cy="1782762"/>
          </a:xfrm>
        </p:spPr>
        <p:txBody>
          <a:bodyPr>
            <a:normAutofit fontScale="90000"/>
          </a:bodyPr>
          <a:lstStyle/>
          <a:p>
            <a:r>
              <a:rPr lang="en-US" dirty="0">
                <a:solidFill>
                  <a:schemeClr val="bg2"/>
                </a:solidFill>
              </a:rPr>
              <a:t> </a:t>
            </a:r>
            <a:br>
              <a:rPr lang="en-US" dirty="0">
                <a:solidFill>
                  <a:schemeClr val="bg2"/>
                </a:solidFill>
              </a:rPr>
            </a:br>
            <a:r>
              <a:rPr lang="en-US" dirty="0">
                <a:solidFill>
                  <a:schemeClr val="bg2"/>
                </a:solidFill>
              </a:rPr>
              <a:t> Information found on </a:t>
            </a:r>
            <a:br>
              <a:rPr lang="en-US" dirty="0">
                <a:solidFill>
                  <a:schemeClr val="bg2"/>
                </a:solidFill>
              </a:rPr>
            </a:br>
            <a:r>
              <a:rPr lang="en-US" dirty="0" err="1">
                <a:solidFill>
                  <a:schemeClr val="bg2"/>
                </a:solidFill>
              </a:rPr>
              <a:t>MyCMU</a:t>
            </a:r>
            <a:br>
              <a:rPr lang="en-US" dirty="0"/>
            </a:br>
            <a:endParaRPr lang="en-US" dirty="0"/>
          </a:p>
        </p:txBody>
      </p:sp>
      <p:sp>
        <p:nvSpPr>
          <p:cNvPr id="3" name="Content Placeholder 2">
            <a:extLst>
              <a:ext uri="{FF2B5EF4-FFF2-40B4-BE49-F238E27FC236}">
                <a16:creationId xmlns:a16="http://schemas.microsoft.com/office/drawing/2014/main" id="{84CBBE2D-5667-4B27-BFE5-976DADF8FBDE}"/>
              </a:ext>
            </a:extLst>
          </p:cNvPr>
          <p:cNvSpPr>
            <a:spLocks noGrp="1"/>
          </p:cNvSpPr>
          <p:nvPr>
            <p:ph idx="1"/>
          </p:nvPr>
        </p:nvSpPr>
        <p:spPr>
          <a:xfrm>
            <a:off x="838200" y="1676400"/>
            <a:ext cx="7086600" cy="3962400"/>
          </a:xfrm>
        </p:spPr>
        <p:txBody>
          <a:bodyPr>
            <a:normAutofit fontScale="92500" lnSpcReduction="20000"/>
          </a:bodyPr>
          <a:lstStyle/>
          <a:p>
            <a:pPr algn="ctr"/>
            <a:endParaRPr lang="en-US" dirty="0">
              <a:solidFill>
                <a:schemeClr val="bg2"/>
              </a:solidFill>
            </a:endParaRPr>
          </a:p>
          <a:p>
            <a:pPr algn="ctr"/>
            <a:r>
              <a:rPr lang="en-US" dirty="0">
                <a:solidFill>
                  <a:schemeClr val="bg2"/>
                </a:solidFill>
              </a:rPr>
              <a:t>Compliance Training</a:t>
            </a:r>
          </a:p>
          <a:p>
            <a:pPr algn="ctr"/>
            <a:r>
              <a:rPr lang="en-US" dirty="0">
                <a:solidFill>
                  <a:schemeClr val="bg2"/>
                </a:solidFill>
              </a:rPr>
              <a:t>W-2’s</a:t>
            </a:r>
          </a:p>
          <a:p>
            <a:pPr algn="ctr"/>
            <a:r>
              <a:rPr lang="en-US" dirty="0">
                <a:solidFill>
                  <a:schemeClr val="bg2"/>
                </a:solidFill>
              </a:rPr>
              <a:t>Paystubs</a:t>
            </a:r>
          </a:p>
          <a:p>
            <a:pPr algn="ctr"/>
            <a:r>
              <a:rPr lang="en-US" dirty="0">
                <a:solidFill>
                  <a:schemeClr val="bg2"/>
                </a:solidFill>
              </a:rPr>
              <a:t>Gift giving and receipts</a:t>
            </a:r>
          </a:p>
          <a:p>
            <a:pPr algn="ctr"/>
            <a:r>
              <a:rPr lang="en-US" dirty="0">
                <a:solidFill>
                  <a:schemeClr val="bg2"/>
                </a:solidFill>
              </a:rPr>
              <a:t>Student Portals</a:t>
            </a:r>
          </a:p>
          <a:p>
            <a:pPr algn="ctr"/>
            <a:r>
              <a:rPr lang="en-US" dirty="0">
                <a:solidFill>
                  <a:schemeClr val="bg2"/>
                </a:solidFill>
              </a:rPr>
              <a:t>Access to Zoom</a:t>
            </a:r>
          </a:p>
          <a:p>
            <a:pPr algn="ctr"/>
            <a:r>
              <a:rPr lang="en-US" dirty="0">
                <a:solidFill>
                  <a:schemeClr val="bg2"/>
                </a:solidFill>
              </a:rPr>
              <a:t>Check receipts from accounts payable</a:t>
            </a:r>
          </a:p>
          <a:p>
            <a:endParaRPr lang="en-US" dirty="0"/>
          </a:p>
          <a:p>
            <a:endParaRPr lang="en-US" dirty="0"/>
          </a:p>
        </p:txBody>
      </p:sp>
      <p:sp>
        <p:nvSpPr>
          <p:cNvPr id="4" name="TextBox 3">
            <a:extLst>
              <a:ext uri="{FF2B5EF4-FFF2-40B4-BE49-F238E27FC236}">
                <a16:creationId xmlns:a16="http://schemas.microsoft.com/office/drawing/2014/main" id="{25968E33-2AFB-4C21-95D8-3B5E09D23EB3}"/>
              </a:ext>
            </a:extLst>
          </p:cNvPr>
          <p:cNvSpPr txBox="1"/>
          <p:nvPr/>
        </p:nvSpPr>
        <p:spPr>
          <a:xfrm>
            <a:off x="1676400" y="5715000"/>
            <a:ext cx="5524333" cy="923330"/>
          </a:xfrm>
          <a:prstGeom prst="rect">
            <a:avLst/>
          </a:prstGeom>
          <a:noFill/>
        </p:spPr>
        <p:txBody>
          <a:bodyPr wrap="square" rtlCol="0">
            <a:spAutoFit/>
          </a:bodyPr>
          <a:lstStyle/>
          <a:p>
            <a:pPr algn="ctr"/>
            <a:r>
              <a:rPr lang="en-US" dirty="0" err="1">
                <a:highlight>
                  <a:srgbClr val="000000"/>
                </a:highlight>
              </a:rPr>
              <a:t>MyCMU</a:t>
            </a:r>
            <a:r>
              <a:rPr lang="en-US" dirty="0">
                <a:highlight>
                  <a:srgbClr val="000000"/>
                </a:highlight>
              </a:rPr>
              <a:t> Log in will be sent to your immediate Supervisor after you complete the computer user agreement</a:t>
            </a:r>
          </a:p>
          <a:p>
            <a:endParaRPr lang="en-US" dirty="0"/>
          </a:p>
        </p:txBody>
      </p:sp>
    </p:spTree>
    <p:extLst>
      <p:ext uri="{BB962C8B-B14F-4D97-AF65-F5344CB8AC3E}">
        <p14:creationId xmlns:p14="http://schemas.microsoft.com/office/powerpoint/2010/main" val="2644322928"/>
      </p:ext>
    </p:extLst>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sld>
</file>

<file path=ppt/theme/theme1.xml><?xml version="1.0" encoding="utf-8"?>
<a:theme xmlns:a="http://schemas.openxmlformats.org/drawingml/2006/main" name="Office Theme">
  <a:themeElements>
    <a:clrScheme name="CMU">
      <a:dk1>
        <a:srgbClr val="00704A"/>
      </a:dk1>
      <a:lt1>
        <a:sysClr val="window" lastClr="FFFFFF"/>
      </a:lt1>
      <a:dk2>
        <a:srgbClr val="000000"/>
      </a:dk2>
      <a:lt2>
        <a:srgbClr val="DDD9C3"/>
      </a:lt2>
      <a:accent1>
        <a:srgbClr val="548DD4"/>
      </a:accent1>
      <a:accent2>
        <a:srgbClr val="92CDDC"/>
      </a:accent2>
      <a:accent3>
        <a:srgbClr val="9BBB59"/>
      </a:accent3>
      <a:accent4>
        <a:srgbClr val="8064A2"/>
      </a:accent4>
      <a:accent5>
        <a:srgbClr val="4BACC6"/>
      </a:accent5>
      <a:accent6>
        <a:srgbClr val="F79646"/>
      </a:accent6>
      <a:hlink>
        <a:srgbClr val="80008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mutemplate.potx [Read-Only]" id="{6751F7D2-CFDD-4CA7-A712-0E11365D3ACD}" vid="{3A03FCDD-E05F-4CDF-97DE-37FB87030F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NEO presentation</Template>
  <TotalTime>12082</TotalTime>
  <Words>3326</Words>
  <Application>Microsoft Office PowerPoint</Application>
  <PresentationFormat>On-screen Show (4:3)</PresentationFormat>
  <Paragraphs>553</Paragraphs>
  <Slides>66</Slides>
  <Notes>0</Notes>
  <HiddenSlides>20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3" baseType="lpstr">
      <vt:lpstr>Arial</vt:lpstr>
      <vt:lpstr>Arial Light</vt:lpstr>
      <vt:lpstr>Calibri</vt:lpstr>
      <vt:lpstr>Times New Roman</vt:lpstr>
      <vt:lpstr>Wingdings</vt:lpstr>
      <vt:lpstr>Office Theme</vt:lpstr>
      <vt:lpstr>Acrobat Document</vt:lpstr>
      <vt:lpstr>PowerPoint Presentation</vt:lpstr>
      <vt:lpstr>Welcome to CMU!</vt:lpstr>
      <vt:lpstr>On behalf of the faculty and staff of Central Methodist University, I welcome you! I am excited that you have joined us in our mission to prepare students to make a difference in the world.  It takes each and every one of us to create and sustain the community in which we work, a community that can only be described as “a special place”.  We face an exciting time of growth and opportunity on our campus and across our many extended learning sites. I look forward to working with you as  we continue the traditions of this extraordinary institution!  Roger Drake, President</vt:lpstr>
      <vt:lpstr>Our Mission and Creed</vt:lpstr>
      <vt:lpstr>PowerPoint Presentation</vt:lpstr>
      <vt:lpstr>CMU is divided into two areas</vt:lpstr>
      <vt:lpstr>Policy Reminders</vt:lpstr>
      <vt:lpstr>MyCMU</vt:lpstr>
      <vt:lpstr>   Information found on  MyCMU </vt:lpstr>
      <vt:lpstr>Annual Compliance Training</vt:lpstr>
      <vt:lpstr>PowerPoint Presentation</vt:lpstr>
      <vt:lpstr>PowerPoint Presentation</vt:lpstr>
      <vt:lpstr>PowerPoint Presentation</vt:lpstr>
      <vt:lpstr>Campus Safety</vt:lpstr>
      <vt:lpstr>Resources - IT</vt:lpstr>
      <vt:lpstr>Resources-Parking/IDs</vt:lpstr>
      <vt:lpstr>Take a Campus Tour</vt:lpstr>
      <vt:lpstr>Timesheets and Vacation</vt:lpstr>
      <vt:lpstr>Time Clock located on CMU Website</vt:lpstr>
      <vt:lpstr>Time Clock will look like this:</vt:lpstr>
      <vt:lpstr>Where to locate sick /vacation days</vt:lpstr>
      <vt:lpstr>Time Off: Sick Leave</vt:lpstr>
      <vt:lpstr>Time Off: Vacation </vt:lpstr>
      <vt:lpstr>To Request Vacation/Sick Time</vt:lpstr>
      <vt:lpstr>Time Off: Holiday</vt:lpstr>
      <vt:lpstr>Payroll by groups </vt:lpstr>
      <vt:lpstr>CORONAVIRUS UPDTATES</vt:lpstr>
      <vt:lpstr>Taking Care of Business</vt:lpstr>
      <vt:lpstr>Federal W-4 </vt:lpstr>
      <vt:lpstr>Missouri State W-4</vt:lpstr>
      <vt:lpstr>Direct Deposit Form</vt:lpstr>
      <vt:lpstr>Personal Data Sheet</vt:lpstr>
      <vt:lpstr>TIAA Retirement 403(b)</vt:lpstr>
      <vt:lpstr>I-9 Verification Form</vt:lpstr>
      <vt:lpstr>TB-Faculty Only</vt:lpstr>
      <vt:lpstr>Retirement</vt:lpstr>
      <vt:lpstr>Retirement Summary</vt:lpstr>
      <vt:lpstr>CMU Systems - Phone</vt:lpstr>
      <vt:lpstr>Address and Mail</vt:lpstr>
      <vt:lpstr>Resources-Communication</vt:lpstr>
      <vt:lpstr>Resources - Travel</vt:lpstr>
      <vt:lpstr>Resources-Maintenance</vt:lpstr>
      <vt:lpstr>CMU Systems - Email</vt:lpstr>
      <vt:lpstr>Benefit Information</vt:lpstr>
      <vt:lpstr>Benefit Information – Cont.</vt:lpstr>
      <vt:lpstr>Tuition Assistance</vt:lpstr>
      <vt:lpstr>Tuition Assistance</vt:lpstr>
      <vt:lpstr>Campus Life</vt:lpstr>
      <vt:lpstr>Campus Life</vt:lpstr>
      <vt:lpstr>Campaign for the Heart of Central</vt:lpstr>
      <vt:lpstr>Insider Tips  from Fellow Employees</vt:lpstr>
      <vt:lpstr>Insider Tips from Fellow Employees</vt:lpstr>
      <vt:lpstr>Insider Tips  from Fellow Employees</vt:lpstr>
      <vt:lpstr>Insider Tips  from Fellow Employees</vt:lpstr>
      <vt:lpstr>Welcome to CMU</vt:lpstr>
      <vt:lpstr>Julee Sherman VP for Finance and Administration</vt:lpstr>
      <vt:lpstr>Dr. Rita Gulstad Provost</vt:lpstr>
      <vt:lpstr>Chad Gains VP for Information Services </vt:lpstr>
      <vt:lpstr>Dr. Melissa K. Mace VP for Enrollment Management </vt:lpstr>
      <vt:lpstr>Dr. Bill Sheehan Jr Advancement  &amp; Alumni Relations</vt:lpstr>
      <vt:lpstr>Brad Dixon VP of Student Life</vt:lpstr>
      <vt:lpstr>Policy Comparison –HMO/PPO/HSA</vt:lpstr>
      <vt:lpstr>PowerPoint Presentation</vt:lpstr>
      <vt:lpstr>Delta Dental Overview</vt:lpstr>
      <vt:lpstr> </vt:lpstr>
      <vt:lpstr>Long Term Disability</vt:lpstr>
    </vt:vector>
  </TitlesOfParts>
  <Company>CMU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CMU!</dc:title>
  <dc:creator>Becky Kendrick</dc:creator>
  <cp:lastModifiedBy>Kimberly Thomson</cp:lastModifiedBy>
  <cp:revision>459</cp:revision>
  <cp:lastPrinted>2017-06-05T21:21:27Z</cp:lastPrinted>
  <dcterms:created xsi:type="dcterms:W3CDTF">2013-07-09T15:35:16Z</dcterms:created>
  <dcterms:modified xsi:type="dcterms:W3CDTF">2023-05-16T20:43:38Z</dcterms:modified>
</cp:coreProperties>
</file>